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2"/>
  </p:notesMasterIdLst>
  <p:sldIdLst>
    <p:sldId id="687" r:id="rId2"/>
    <p:sldId id="708" r:id="rId3"/>
    <p:sldId id="707" r:id="rId4"/>
    <p:sldId id="710" r:id="rId5"/>
    <p:sldId id="709" r:id="rId6"/>
    <p:sldId id="715" r:id="rId7"/>
    <p:sldId id="657" r:id="rId8"/>
    <p:sldId id="712" r:id="rId9"/>
    <p:sldId id="713" r:id="rId10"/>
    <p:sldId id="636" r:id="rId11"/>
    <p:sldId id="724" r:id="rId12"/>
    <p:sldId id="726" r:id="rId13"/>
    <p:sldId id="762" r:id="rId14"/>
    <p:sldId id="720" r:id="rId15"/>
    <p:sldId id="711" r:id="rId16"/>
    <p:sldId id="755" r:id="rId17"/>
    <p:sldId id="688" r:id="rId18"/>
    <p:sldId id="725" r:id="rId19"/>
    <p:sldId id="717" r:id="rId20"/>
    <p:sldId id="693" r:id="rId21"/>
    <p:sldId id="690" r:id="rId22"/>
    <p:sldId id="752" r:id="rId23"/>
    <p:sldId id="692" r:id="rId24"/>
    <p:sldId id="754" r:id="rId25"/>
    <p:sldId id="696" r:id="rId26"/>
    <p:sldId id="756" r:id="rId27"/>
    <p:sldId id="758" r:id="rId28"/>
    <p:sldId id="759" r:id="rId29"/>
    <p:sldId id="757" r:id="rId30"/>
    <p:sldId id="760" r:id="rId31"/>
    <p:sldId id="761" r:id="rId32"/>
    <p:sldId id="697" r:id="rId33"/>
    <p:sldId id="734" r:id="rId34"/>
    <p:sldId id="698" r:id="rId35"/>
    <p:sldId id="735" r:id="rId36"/>
    <p:sldId id="733" r:id="rId37"/>
    <p:sldId id="742" r:id="rId38"/>
    <p:sldId id="699" r:id="rId39"/>
    <p:sldId id="741" r:id="rId40"/>
    <p:sldId id="737" r:id="rId41"/>
    <p:sldId id="744" r:id="rId42"/>
    <p:sldId id="745" r:id="rId43"/>
    <p:sldId id="700" r:id="rId44"/>
    <p:sldId id="746" r:id="rId45"/>
    <p:sldId id="743" r:id="rId46"/>
    <p:sldId id="750" r:id="rId47"/>
    <p:sldId id="748" r:id="rId48"/>
    <p:sldId id="747" r:id="rId49"/>
    <p:sldId id="751" r:id="rId50"/>
    <p:sldId id="681" r:id="rId5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06" autoAdjust="0"/>
    <p:restoredTop sz="86559" autoAdjust="0"/>
  </p:normalViewPr>
  <p:slideViewPr>
    <p:cSldViewPr>
      <p:cViewPr varScale="1">
        <p:scale>
          <a:sx n="97" d="100"/>
          <a:sy n="97" d="100"/>
        </p:scale>
        <p:origin x="1446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0CCA80-E452-4D17-BA98-BE6E015C4F45}" type="datetimeFigureOut">
              <a:rPr lang="ru-RU" smtClean="0"/>
              <a:pPr/>
              <a:t>15.08.2017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91841F-CADB-44C9-A7CD-62CA2282F3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46676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heguardian.com/world/interactive/2011/mar/22/middle-east-protest-interactive-timeline" TargetMode="External"/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th.yorku.ca/SCS/Gallery/images/timelines/futureswatch-org.pdf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91841F-CADB-44C9-A7CD-62CA2282F367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50145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91841F-CADB-44C9-A7CD-62CA2282F367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83533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91841F-CADB-44C9-A7CD-62CA2282F367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09996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https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://nachasi.com/2017/06/10/visafree-timeline/</a:t>
            </a:r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https://www.nytimes.com/2017/03/15/us/politics/trump-white-house-response-wiretapping-charge-timeline.html</a:t>
            </a:r>
            <a:endParaRPr lang="uk-UA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https://media.slovoidilo.ua/media/infographics/3/27578/27578-1_ru_origin.png</a:t>
            </a: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91841F-CADB-44C9-A7CD-62CA2282F367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59458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91841F-CADB-44C9-A7CD-62CA2282F367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696334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E9DD5C-356C-4030-8FCB-08B5886C48C0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88262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91841F-CADB-44C9-A7CD-62CA2282F367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68065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91841F-CADB-44C9-A7CD-62CA2282F367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896400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E9DD5C-356C-4030-8FCB-08B5886C48C0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777399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http://www.bbc.co.uk/history/british/launch_tl_british.shtml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https://www.theguardian.com/world/interactive/2011/mar/22/middle-east-protest-interactive-timeline</a:t>
            </a:r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uk-UA" dirty="0" smtClean="0"/>
          </a:p>
          <a:p>
            <a:r>
              <a:rPr lang="en-US" dirty="0" smtClean="0"/>
              <a:t>http://worldtimeline.info/</a:t>
            </a:r>
            <a:endParaRPr lang="uk-UA" dirty="0" smtClean="0"/>
          </a:p>
          <a:p>
            <a:r>
              <a:rPr lang="en-US" dirty="0" smtClean="0"/>
              <a:t>http://www.bbc.co.uk/history/interactive/timelines/british/index_embed.shtml</a:t>
            </a:r>
            <a:r>
              <a:rPr lang="uk-UA" dirty="0" smtClean="0"/>
              <a:t> </a:t>
            </a:r>
            <a:endParaRPr lang="en-US" dirty="0" smtClean="0"/>
          </a:p>
          <a:p>
            <a:r>
              <a:rPr lang="en-US" dirty="0" smtClean="0"/>
              <a:t>https://www.nytimes.com/2017/06/23/books/20-years-of-lgbtq-lit-a-timeline.html</a:t>
            </a:r>
            <a:endParaRPr lang="ru-RU" dirty="0" smtClean="0"/>
          </a:p>
          <a:p>
            <a:r>
              <a:rPr lang="en-US" dirty="0" smtClean="0"/>
              <a:t>http://www.nytco.com/who-we-are/culture/our-history/</a:t>
            </a:r>
            <a:endParaRPr lang="ru-RU" dirty="0" smtClean="0"/>
          </a:p>
          <a:p>
            <a:r>
              <a:rPr lang="en-US" dirty="0" smtClean="0"/>
              <a:t>https</a:t>
            </a:r>
            <a:r>
              <a:rPr lang="en-US" dirty="0" smtClean="0"/>
              <a:t>://www.nytimes.com/2017/08/03/travel/airline-apologies-travel.html</a:t>
            </a:r>
            <a:r>
              <a:rPr lang="ru-RU" dirty="0" smtClean="0"/>
              <a:t> </a:t>
            </a:r>
            <a:endParaRPr lang="en-US" dirty="0" smtClean="0"/>
          </a:p>
          <a:p>
            <a:r>
              <a:rPr lang="en-US" dirty="0" smtClean="0"/>
              <a:t>https://www.nytimes.com/interactive/2017/05/11/us/politics/trump-comey-fired-timeline.html </a:t>
            </a:r>
            <a:r>
              <a:rPr lang="uk-UA" dirty="0" smtClean="0"/>
              <a:t>-</a:t>
            </a:r>
            <a:r>
              <a:rPr lang="uk-UA" baseline="0" dirty="0" smtClean="0"/>
              <a:t> ПОДІЇ, ЯКІ ПРИВЕЛИ ДО </a:t>
            </a:r>
            <a:r>
              <a:rPr lang="uk-UA" baseline="0" dirty="0" err="1" smtClean="0"/>
              <a:t>ЗХВІльнення</a:t>
            </a:r>
            <a:r>
              <a:rPr lang="uk-UA" baseline="0" dirty="0" smtClean="0"/>
              <a:t> директора ФБР</a:t>
            </a:r>
            <a:endParaRPr lang="uk-UA" dirty="0" smtClean="0"/>
          </a:p>
          <a:p>
            <a:r>
              <a:rPr lang="en-US" dirty="0" smtClean="0"/>
              <a:t>http://world.time.com/2013/12/05/nelson-mandelas-extraordinary-life-an-interactive-timeline/</a:t>
            </a:r>
            <a:r>
              <a:rPr lang="uk-UA" dirty="0" smtClean="0"/>
              <a:t> </a:t>
            </a:r>
          </a:p>
          <a:p>
            <a:r>
              <a:rPr lang="en-US" dirty="0" smtClean="0"/>
              <a:t>http://www.lemonde.fr/election-presidentielle-2012/visuel/2012/04/21/chronologie-une-si-longue-campagne-presidentielle_1681661_1471069.html</a:t>
            </a:r>
            <a:r>
              <a:rPr lang="uk-UA" dirty="0" smtClean="0"/>
              <a:t> </a:t>
            </a:r>
          </a:p>
          <a:p>
            <a:r>
              <a:rPr lang="en-US" dirty="0" smtClean="0"/>
              <a:t>https://www.thoughtco.com/here-is-a-brief-history-of-print-journalism-in-america-2073730</a:t>
            </a:r>
            <a:r>
              <a:rPr lang="uk-UA" dirty="0" smtClean="0"/>
              <a:t> – </a:t>
            </a:r>
            <a:r>
              <a:rPr lang="uk-UA" dirty="0" smtClean="0"/>
              <a:t>друковані</a:t>
            </a:r>
            <a:r>
              <a:rPr lang="uk-UA" baseline="0" dirty="0" smtClean="0"/>
              <a:t> медіа в Америці</a:t>
            </a:r>
          </a:p>
          <a:p>
            <a:r>
              <a:rPr lang="en-US" dirty="0" smtClean="0"/>
              <a:t>https://</a:t>
            </a:r>
            <a:r>
              <a:rPr lang="en-US" dirty="0" smtClean="0"/>
              <a:t>www.timetoast.com/timelines/4be6ed2f-f218-4abf-b0b0-ef87577217f1</a:t>
            </a:r>
            <a:endParaRPr lang="uk-UA" dirty="0" smtClean="0"/>
          </a:p>
          <a:p>
            <a:r>
              <a:rPr lang="en-US" dirty="0" smtClean="0"/>
              <a:t>https://www.timetoast.com/timelines/b6f9e877-fe65-451a-aeb6-8488e50223da</a:t>
            </a:r>
            <a:endParaRPr lang="uk-UA" dirty="0" smtClean="0"/>
          </a:p>
          <a:p>
            <a:r>
              <a:rPr lang="en-US" dirty="0" smtClean="0"/>
              <a:t>https://worldhistoryproject.org/topics/adolf-hitler</a:t>
            </a:r>
            <a:endParaRPr lang="uk-UA" dirty="0" smtClean="0"/>
          </a:p>
          <a:p>
            <a:r>
              <a:rPr lang="en-US" dirty="0" smtClean="0"/>
              <a:t>http://www.twoop.com/margaret-sanger-timeline/</a:t>
            </a:r>
            <a:endParaRPr lang="uk-UA" dirty="0" smtClean="0"/>
          </a:p>
          <a:p>
            <a:r>
              <a:rPr lang="en-US" dirty="0" smtClean="0"/>
              <a:t>http://www.nytimes.com/2006/01/18/business/worldbusiness/timeline-a-chronology-of-enron-corp.html</a:t>
            </a:r>
          </a:p>
          <a:p>
            <a:r>
              <a:rPr lang="en-US" dirty="0" smtClean="0"/>
              <a:t>http://evolutionofweb.appspot.com/?hl=en </a:t>
            </a:r>
          </a:p>
          <a:p>
            <a:r>
              <a:rPr lang="en-US" dirty="0" smtClean="0"/>
              <a:t>https://www.usatoday.com/story/money/business/2013/09/08/chronology-2008-financial-crisis-lehman/2779515/ </a:t>
            </a:r>
          </a:p>
          <a:p>
            <a:r>
              <a:rPr lang="en-US" dirty="0" smtClean="0"/>
              <a:t>http://w-o-s.ru/article/8894 – </a:t>
            </a:r>
            <a:r>
              <a:rPr lang="ru-RU" dirty="0" smtClean="0"/>
              <a:t>с</a:t>
            </a:r>
            <a:r>
              <a:rPr lang="uk-UA" dirty="0" smtClean="0"/>
              <a:t>міх</a:t>
            </a:r>
            <a:r>
              <a:rPr lang="uk-UA" baseline="0" dirty="0" smtClean="0"/>
              <a:t> у моді </a:t>
            </a:r>
            <a:endParaRPr lang="uk-UA" dirty="0" smtClean="0"/>
          </a:p>
          <a:p>
            <a:r>
              <a:rPr lang="en-US" dirty="0" smtClean="0"/>
              <a:t>http://www.history.com/topics/9-11-timeline</a:t>
            </a:r>
            <a:endParaRPr lang="uk-UA" dirty="0" smtClean="0"/>
          </a:p>
          <a:p>
            <a:r>
              <a:rPr lang="en-US" dirty="0" smtClean="0"/>
              <a:t>https://</a:t>
            </a:r>
            <a:r>
              <a:rPr lang="en-US" dirty="0" smtClean="0"/>
              <a:t>www.timetoast.com/timelines/major-events-leading-up-to-the-civil-war-timeline</a:t>
            </a:r>
            <a:endParaRPr lang="uk-UA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E9DD5C-356C-4030-8FCB-08B5886C48C0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209641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E9DD5C-356C-4030-8FCB-08B5886C48C0}" type="slidenum">
              <a:rPr lang="ru-RU" smtClean="0"/>
              <a:pPr>
                <a:defRPr/>
              </a:pPr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82893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91841F-CADB-44C9-A7CD-62CA2282F367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112952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E9DD5C-356C-4030-8FCB-08B5886C48C0}" type="slidenum">
              <a:rPr lang="ru-RU" smtClean="0"/>
              <a:pPr>
                <a:defRPr/>
              </a:pPr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405046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E9DD5C-356C-4030-8FCB-08B5886C48C0}" type="slidenum">
              <a:rPr lang="ru-RU" smtClean="0"/>
              <a:pPr>
                <a:defRPr/>
              </a:pPr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565519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E9DD5C-356C-4030-8FCB-08B5886C48C0}" type="slidenum">
              <a:rPr lang="ru-RU" smtClean="0"/>
              <a:pPr>
                <a:defRPr/>
              </a:pPr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487382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dirty="0" smtClean="0"/>
              <a:t>sutori.com</a:t>
            </a:r>
            <a:endParaRPr lang="uk-UA" dirty="0" smtClean="0"/>
          </a:p>
          <a:p>
            <a:pPr>
              <a:defRPr/>
            </a:pPr>
            <a:r>
              <a:rPr lang="en-US" dirty="0" smtClean="0"/>
              <a:t>preceden.com</a:t>
            </a:r>
            <a:endParaRPr lang="uk-UA" dirty="0" smtClean="0"/>
          </a:p>
          <a:p>
            <a:pPr>
              <a:defRPr/>
            </a:pPr>
            <a:r>
              <a:rPr lang="en-US" dirty="0" smtClean="0"/>
              <a:t>timeglider.com</a:t>
            </a:r>
            <a:endParaRPr lang="uk-UA" dirty="0" smtClean="0"/>
          </a:p>
          <a:p>
            <a:pPr>
              <a:defRPr/>
            </a:pPr>
            <a:r>
              <a:rPr lang="en-US" dirty="0" smtClean="0"/>
              <a:t>readwritethink.org</a:t>
            </a:r>
            <a:endParaRPr lang="uk-UA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E9DD5C-356C-4030-8FCB-08B5886C48C0}" type="slidenum">
              <a:rPr lang="ru-RU" smtClean="0"/>
              <a:pPr>
                <a:defRPr/>
              </a:pPr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999917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dirty="0" smtClean="0"/>
              <a:t>https://www.tiki-toki.com/timeline/entry/137152/Tower-of-London-3D/</a:t>
            </a:r>
            <a:endParaRPr lang="uk-UA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E9DD5C-356C-4030-8FCB-08B5886C48C0}" type="slidenum">
              <a:rPr lang="ru-RU" smtClean="0"/>
              <a:pPr>
                <a:defRPr/>
              </a:pPr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224935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dirty="0" smtClean="0"/>
              <a:t>https</a:t>
            </a:r>
            <a:r>
              <a:rPr lang="en-US" dirty="0" smtClean="0"/>
              <a:t>://www.timetoast.com/timelines/the-beatles-discography--2</a:t>
            </a:r>
            <a:endParaRPr lang="uk-UA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E9DD5C-356C-4030-8FCB-08B5886C48C0}" type="slidenum">
              <a:rPr lang="ru-RU" smtClean="0"/>
              <a:pPr>
                <a:defRPr/>
              </a:pPr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68768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91841F-CADB-44C9-A7CD-62CA2282F367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034312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Два платні</a:t>
            </a:r>
            <a:r>
              <a:rPr lang="uk-UA" baseline="0" dirty="0" smtClean="0"/>
              <a:t> варіанти: </a:t>
            </a:r>
            <a:r>
              <a:rPr lang="uk-UA" dirty="0" smtClean="0"/>
              <a:t>6 доларів, 9 </a:t>
            </a:r>
            <a:r>
              <a:rPr lang="uk-UA" dirty="0" err="1" smtClean="0"/>
              <a:t>доларів</a:t>
            </a:r>
            <a:r>
              <a:rPr lang="uk-UA" dirty="0" smtClean="0"/>
              <a:t> на місяць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E9DD5C-356C-4030-8FCB-08B5886C48C0}" type="slidenum">
              <a:rPr lang="ru-RU" smtClean="0"/>
              <a:pPr>
                <a:defRPr/>
              </a:pPr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847476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637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C04E9F4-39E6-492A-A038-99427F3EC4B6}" type="slidenum">
              <a:rPr lang="ru-RU" smtClean="0"/>
              <a:pPr>
                <a:defRPr/>
              </a:pPr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979326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637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C04E9F4-39E6-492A-A038-99427F3EC4B6}" type="slidenum">
              <a:rPr lang="ru-RU" smtClean="0"/>
              <a:pPr>
                <a:defRPr/>
              </a:pPr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8099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91841F-CADB-44C9-A7CD-62CA2282F367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268429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E9DD5C-356C-4030-8FCB-08B5886C48C0}" type="slidenum">
              <a:rPr lang="ru-RU" smtClean="0"/>
              <a:pPr>
                <a:defRPr/>
              </a:pPr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233932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E9DD5C-356C-4030-8FCB-08B5886C48C0}" type="slidenum">
              <a:rPr lang="ru-RU" smtClean="0"/>
              <a:pPr>
                <a:defRPr/>
              </a:pPr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303794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E9DD5C-356C-4030-8FCB-08B5886C48C0}" type="slidenum">
              <a:rPr lang="ru-RU" smtClean="0"/>
              <a:pPr>
                <a:defRPr/>
              </a:pPr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9211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E9DD5C-356C-4030-8FCB-08B5886C48C0}" type="slidenum">
              <a:rPr lang="ru-RU" smtClean="0"/>
              <a:pPr>
                <a:defRPr/>
              </a:pPr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566087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E9DD5C-356C-4030-8FCB-08B5886C48C0}" type="slidenum">
              <a:rPr lang="ru-RU" smtClean="0"/>
              <a:pPr>
                <a:defRPr/>
              </a:pPr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631315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http://timeline.knightlab.com/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E9DD5C-356C-4030-8FCB-08B5886C48C0}" type="slidenum">
              <a:rPr lang="ru-RU" smtClean="0"/>
              <a:pPr>
                <a:defRPr/>
              </a:pPr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22780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55000" lnSpcReduction="20000"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E9DD5C-356C-4030-8FCB-08B5886C48C0}" type="slidenum">
              <a:rPr lang="ru-RU" smtClean="0"/>
              <a:pPr>
                <a:defRPr/>
              </a:pPr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838893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http://www.uezd.com.ua/reforma-detsentralizatsiji-na-chernihivschyni-2-roky-pershyh-mlyntsiv-ta-istorij-uspihu</a:t>
            </a:r>
            <a:r>
              <a:rPr lang="en-US" dirty="0" smtClean="0"/>
              <a:t>/</a:t>
            </a:r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E9DD5C-356C-4030-8FCB-08B5886C48C0}" type="slidenum">
              <a:rPr lang="ru-RU" smtClean="0"/>
              <a:pPr>
                <a:defRPr/>
              </a:pPr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737619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E9DD5C-356C-4030-8FCB-08B5886C48C0}" type="slidenum">
              <a:rPr lang="ru-RU" smtClean="0"/>
              <a:pPr>
                <a:defRPr/>
              </a:pPr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706747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E9DD5C-356C-4030-8FCB-08B5886C48C0}" type="slidenum">
              <a:rPr lang="ru-RU" smtClean="0"/>
              <a:pPr>
                <a:defRPr/>
              </a:pPr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72720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91841F-CADB-44C9-A7CD-62CA2282F367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58503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E9DD5C-356C-4030-8FCB-08B5886C48C0}" type="slidenum">
              <a:rPr lang="ru-RU" smtClean="0"/>
              <a:pPr>
                <a:defRPr/>
              </a:pPr>
              <a:t>42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964306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E9DD5C-356C-4030-8FCB-08B5886C48C0}" type="slidenum">
              <a:rPr lang="ru-RU" smtClean="0"/>
              <a:pPr>
                <a:defRPr/>
              </a:pPr>
              <a:t>43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136636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http://htmlcolorcodes.com/color-chart/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E9DD5C-356C-4030-8FCB-08B5886C48C0}" type="slidenum">
              <a:rPr lang="ru-RU" smtClean="0"/>
              <a:pPr>
                <a:defRPr/>
              </a:pPr>
              <a:t>44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0649989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E9DD5C-356C-4030-8FCB-08B5886C48C0}" type="slidenum">
              <a:rPr lang="ru-RU" smtClean="0"/>
              <a:pPr>
                <a:defRPr/>
              </a:pPr>
              <a:t>45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0566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E9DD5C-356C-4030-8FCB-08B5886C48C0}" type="slidenum">
              <a:rPr lang="ru-RU" smtClean="0"/>
              <a:pPr>
                <a:defRPr/>
              </a:pPr>
              <a:t>46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6567114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http://htmlcolorcodes.com/color-chart/</a:t>
            </a:r>
            <a:endParaRPr lang="uk-UA" dirty="0" smtClean="0"/>
          </a:p>
          <a:p>
            <a:r>
              <a:rPr lang="en-US" dirty="0" smtClean="0"/>
              <a:t>https://cdn.knightlab.com/libs/timeline3/latest/embed/index.html?source=1FcIUsXgjdGf7rIDmYxGhm9j9nOp8pcWAf8uS2aZuSJ8&amp;font=Default&amp;lang=en&amp;initial_zoom=2&amp;height=650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E9DD5C-356C-4030-8FCB-08B5886C48C0}" type="slidenum">
              <a:rPr lang="ru-RU" smtClean="0"/>
              <a:pPr>
                <a:defRPr/>
              </a:pPr>
              <a:t>47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981708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E9DD5C-356C-4030-8FCB-08B5886C48C0}" type="slidenum">
              <a:rPr lang="ru-RU" smtClean="0"/>
              <a:pPr>
                <a:defRPr/>
              </a:pPr>
              <a:t>48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1402190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E9DD5C-356C-4030-8FCB-08B5886C48C0}" type="slidenum">
              <a:rPr lang="ru-RU" smtClean="0"/>
              <a:pPr>
                <a:defRPr/>
              </a:pPr>
              <a:t>49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24117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91841F-CADB-44C9-A7CD-62CA2282F367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33205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http://gordonua.com/publications/terror-vne-ato-hronika-vzryvov-i-diversiy.html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http://infowetrust.com/history/</a:t>
            </a:r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- </a:t>
            </a:r>
            <a:r>
              <a:rPr lang="en-US" b="1" dirty="0" smtClean="0"/>
              <a:t>A History of Data Visualization in One Amazing </a:t>
            </a:r>
            <a:r>
              <a:rPr lang="en-US" b="1" dirty="0" err="1" smtClean="0"/>
              <a:t>Infographic</a:t>
            </a:r>
            <a:endParaRPr lang="uk-UA" b="1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smtClean="0"/>
              <a:t>http://assets.gcstatic.com/u/apps/asset_manager/uploaded/2012/34/john-williams-life-in-movies-infographic-1345825957-custom-0.png</a:t>
            </a:r>
            <a:r>
              <a:rPr lang="uk-UA" b="1" dirty="0" smtClean="0"/>
              <a:t> </a:t>
            </a:r>
            <a:endParaRPr lang="uk-UA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http://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visualnews-wp-media-prod.s3.amazonaws.com/wp-content/uploads/2016/04/13160041/The-worlds-greatest-storyteller1-1160x1500.jpg</a:t>
            </a: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91841F-CADB-44C9-A7CD-62CA2282F367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32073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i="1" dirty="0" smtClean="0">
                <a:hlinkClick r:id="rId3"/>
              </a:rPr>
              <a:t>http://</a:t>
            </a:r>
            <a:r>
              <a:rPr lang="ru-RU" i="1" dirty="0" smtClean="0">
                <a:hlinkClick r:id="rId3"/>
              </a:rPr>
              <a:t>www.math.yorku.ca/SCS/Gallery/images/timelines/futureswatch-org.pdf</a:t>
            </a:r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91841F-CADB-44C9-A7CD-62CA2282F367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22882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91841F-CADB-44C9-A7CD-62CA2282F367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44476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91841F-CADB-44C9-A7CD-62CA2282F367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12434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3B1A5-91CC-45F2-BFDE-3C052401B65A}" type="datetimeFigureOut">
              <a:rPr lang="ru-RU" smtClean="0"/>
              <a:pPr/>
              <a:t>15.08.2017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20CF4-00F3-4E83-88F2-3E6DF6F30D4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25030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3B1A5-91CC-45F2-BFDE-3C052401B65A}" type="datetimeFigureOut">
              <a:rPr lang="ru-RU" smtClean="0"/>
              <a:pPr/>
              <a:t>15.08.2017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20CF4-00F3-4E83-88F2-3E6DF6F30D4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9358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3B1A5-91CC-45F2-BFDE-3C052401B65A}" type="datetimeFigureOut">
              <a:rPr lang="ru-RU" smtClean="0"/>
              <a:pPr/>
              <a:t>15.08.2017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20CF4-00F3-4E83-88F2-3E6DF6F30D4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96387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3B1A5-91CC-45F2-BFDE-3C052401B65A}" type="datetimeFigureOut">
              <a:rPr lang="ru-RU" smtClean="0"/>
              <a:pPr/>
              <a:t>15.08.2017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20CF4-00F3-4E83-88F2-3E6DF6F30D4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1056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3B1A5-91CC-45F2-BFDE-3C052401B65A}" type="datetimeFigureOut">
              <a:rPr lang="ru-RU" smtClean="0"/>
              <a:pPr/>
              <a:t>15.08.2017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20CF4-00F3-4E83-88F2-3E6DF6F30D4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9781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3B1A5-91CC-45F2-BFDE-3C052401B65A}" type="datetimeFigureOut">
              <a:rPr lang="ru-RU" smtClean="0"/>
              <a:pPr/>
              <a:t>15.08.2017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20CF4-00F3-4E83-88F2-3E6DF6F30D4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2316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3B1A5-91CC-45F2-BFDE-3C052401B65A}" type="datetimeFigureOut">
              <a:rPr lang="ru-RU" smtClean="0"/>
              <a:pPr/>
              <a:t>15.08.2017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20CF4-00F3-4E83-88F2-3E6DF6F30D4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2685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3B1A5-91CC-45F2-BFDE-3C052401B65A}" type="datetimeFigureOut">
              <a:rPr lang="ru-RU" smtClean="0"/>
              <a:pPr/>
              <a:t>15.08.2017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20CF4-00F3-4E83-88F2-3E6DF6F30D4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82051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3B1A5-91CC-45F2-BFDE-3C052401B65A}" type="datetimeFigureOut">
              <a:rPr lang="ru-RU" smtClean="0"/>
              <a:pPr/>
              <a:t>15.08.2017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20CF4-00F3-4E83-88F2-3E6DF6F30D4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45161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3B1A5-91CC-45F2-BFDE-3C052401B65A}" type="datetimeFigureOut">
              <a:rPr lang="ru-RU" smtClean="0"/>
              <a:pPr/>
              <a:t>15.08.2017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20CF4-00F3-4E83-88F2-3E6DF6F30D4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78151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3B1A5-91CC-45F2-BFDE-3C052401B65A}" type="datetimeFigureOut">
              <a:rPr lang="ru-RU" smtClean="0"/>
              <a:pPr/>
              <a:t>15.08.2017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20CF4-00F3-4E83-88F2-3E6DF6F30D4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817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F3B1A5-91CC-45F2-BFDE-3C052401B65A}" type="datetimeFigureOut">
              <a:rPr lang="ru-RU" smtClean="0"/>
              <a:pPr/>
              <a:t>15.08.2017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C20CF4-00F3-4E83-88F2-3E6DF6F30D4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3009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imetoast.com/timelines/nasa-budget-spending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://media.timetoast.com/timelines/e66241da-4193-4a0f-841b-7283f47acd73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://www.timetoast.com/timelines/how-to-make-a-timeline--4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gurt.org.ua/news/recent/35797/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timeline.knightlab.com/docs/media-types.html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timeline.knightlab.com/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print">
            <a:alphaModFix amt="31000"/>
            <a:lum/>
          </a:blip>
          <a:srcRect/>
          <a:stretch>
            <a:fillRect l="-50000" r="-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Shape 1"/>
          <p:cNvSpPr txBox="1">
            <a:spLocks noChangeArrowheads="1"/>
          </p:cNvSpPr>
          <p:nvPr/>
        </p:nvSpPr>
        <p:spPr bwMode="auto">
          <a:xfrm>
            <a:off x="0" y="1484784"/>
            <a:ext cx="9144000" cy="5112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uk-UA" sz="5400" b="1" dirty="0" smtClean="0">
                <a:latin typeface="+mj-lt"/>
              </a:rPr>
              <a:t>Розповідаємо складну історію за допомогою </a:t>
            </a:r>
            <a:r>
              <a:rPr lang="uk-UA" sz="5400" b="1" dirty="0" err="1" smtClean="0">
                <a:latin typeface="+mj-lt"/>
              </a:rPr>
              <a:t>таймлайну</a:t>
            </a:r>
            <a:endParaRPr lang="ru-RU" sz="5000" b="1" dirty="0" smtClean="0">
              <a:latin typeface="+mj-lt"/>
            </a:endParaRPr>
          </a:p>
          <a:p>
            <a:pPr algn="ctr"/>
            <a:r>
              <a:rPr lang="uk-UA" sz="3600" b="1" dirty="0">
                <a:latin typeface="Calibri" pitchFamily="34" charset="0"/>
              </a:rPr>
              <a:t>
Ольга Юркова
</a:t>
            </a:r>
            <a:r>
              <a:rPr lang="uk-UA" sz="3600" b="1" dirty="0" smtClean="0">
                <a:latin typeface="Calibri" pitchFamily="34" charset="0"/>
              </a:rPr>
              <a:t>Київ, </a:t>
            </a:r>
            <a:r>
              <a:rPr lang="ru-RU" sz="3600" b="1" dirty="0" smtClean="0">
                <a:latin typeface="Calibri" pitchFamily="34" charset="0"/>
              </a:rPr>
              <a:t>15</a:t>
            </a:r>
            <a:r>
              <a:rPr lang="en-US" sz="3600" b="1" dirty="0" smtClean="0">
                <a:latin typeface="Calibri" pitchFamily="34" charset="0"/>
              </a:rPr>
              <a:t> </a:t>
            </a:r>
            <a:r>
              <a:rPr lang="ru-RU" sz="3600" b="1" dirty="0" smtClean="0">
                <a:latin typeface="Calibri" pitchFamily="34" charset="0"/>
              </a:rPr>
              <a:t>серп</a:t>
            </a:r>
            <a:r>
              <a:rPr lang="uk-UA" sz="3600" b="1" dirty="0" err="1" smtClean="0">
                <a:latin typeface="Calibri" pitchFamily="34" charset="0"/>
              </a:rPr>
              <a:t>ня</a:t>
            </a:r>
            <a:r>
              <a:rPr lang="uk-UA" sz="3600" b="1" dirty="0" smtClean="0">
                <a:latin typeface="Calibri" pitchFamily="34" charset="0"/>
              </a:rPr>
              <a:t> </a:t>
            </a:r>
            <a:r>
              <a:rPr lang="uk-UA" sz="3600" b="1" dirty="0">
                <a:latin typeface="Calibri" pitchFamily="34" charset="0"/>
              </a:rPr>
              <a:t>2017</a:t>
            </a:r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sz="4800" b="1" dirty="0" smtClean="0"/>
              <a:t>timeline</a:t>
            </a:r>
            <a:r>
              <a:rPr lang="en-US" sz="4800" dirty="0" smtClean="0"/>
              <a:t>: a line that shows the time and the order in which events have happened</a:t>
            </a:r>
            <a:endParaRPr lang="uk-UA" sz="4800" dirty="0" smtClean="0"/>
          </a:p>
          <a:p>
            <a:pPr marL="0" indent="0" algn="r">
              <a:buNone/>
            </a:pP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dictionary.cambridge.org</a:t>
            </a:r>
            <a:endParaRPr lang="uk-UA" dirty="0" smtClean="0"/>
          </a:p>
        </p:txBody>
      </p:sp>
    </p:spTree>
    <p:extLst>
      <p:ext uri="{BB962C8B-B14F-4D97-AF65-F5344CB8AC3E}">
        <p14:creationId xmlns:p14="http://schemas.microsoft.com/office/powerpoint/2010/main" val="1983447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uk-UA" sz="4800" b="1" dirty="0" smtClean="0"/>
              <a:t>Мультимедійний </a:t>
            </a:r>
            <a:r>
              <a:rPr lang="uk-UA" sz="4800" b="1" dirty="0" err="1" smtClean="0"/>
              <a:t>таймлайн</a:t>
            </a:r>
            <a:r>
              <a:rPr lang="uk-UA" sz="4800" b="1" dirty="0" smtClean="0"/>
              <a:t> </a:t>
            </a:r>
            <a:r>
              <a:rPr lang="uk-UA" sz="4800" dirty="0" smtClean="0"/>
              <a:t>– це інтерактивне представлення подій і фактів </a:t>
            </a:r>
            <a:br>
              <a:rPr lang="uk-UA" sz="4800" dirty="0" smtClean="0"/>
            </a:br>
            <a:r>
              <a:rPr lang="uk-UA" sz="4800" dirty="0" smtClean="0"/>
              <a:t>у хронологічній послідовності</a:t>
            </a:r>
          </a:p>
        </p:txBody>
      </p:sp>
    </p:spTree>
    <p:extLst>
      <p:ext uri="{BB962C8B-B14F-4D97-AF65-F5344CB8AC3E}">
        <p14:creationId xmlns:p14="http://schemas.microsoft.com/office/powerpoint/2010/main" val="1983447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31000"/>
            <a:lum/>
          </a:blip>
          <a:srcRect/>
          <a:stretch>
            <a:fillRect l="-50000" r="-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err="1" smtClean="0"/>
              <a:t>Таймлайни</a:t>
            </a:r>
            <a:r>
              <a:rPr lang="uk-UA" b="1" dirty="0" smtClean="0"/>
              <a:t> в медіа</a:t>
            </a:r>
            <a:endParaRPr lang="ru-RU" b="1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Статичн</a:t>
            </a:r>
            <a:r>
              <a:rPr lang="uk-UA" dirty="0" smtClean="0"/>
              <a:t>і</a:t>
            </a:r>
          </a:p>
          <a:p>
            <a:r>
              <a:rPr lang="uk-UA" dirty="0" smtClean="0"/>
              <a:t>Мультимедійні</a:t>
            </a:r>
          </a:p>
          <a:p>
            <a:r>
              <a:rPr lang="uk-UA" dirty="0" smtClean="0"/>
              <a:t>Як окрема історія</a:t>
            </a:r>
          </a:p>
          <a:p>
            <a:r>
              <a:rPr lang="uk-UA" sz="2400" dirty="0" smtClean="0"/>
              <a:t>Добірка заміток, репортаж, звіт, </a:t>
            </a:r>
            <a:r>
              <a:rPr lang="uk-UA" sz="2400" dirty="0" err="1" smtClean="0"/>
              <a:t>хроніка</a:t>
            </a:r>
            <a:endParaRPr lang="uk-UA" sz="2400" dirty="0" smtClean="0"/>
          </a:p>
          <a:p>
            <a:r>
              <a:rPr lang="uk-UA" dirty="0" smtClean="0"/>
              <a:t>Як частина історії </a:t>
            </a:r>
          </a:p>
          <a:p>
            <a:r>
              <a:rPr lang="uk-UA" dirty="0" smtClean="0"/>
              <a:t>Аналітична стаття, огляд, біографічна довідка,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3447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31000"/>
            <a:lum/>
          </a:blip>
          <a:srcRect/>
          <a:stretch>
            <a:fillRect l="-50000" r="-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err="1" smtClean="0"/>
              <a:t>Таймлайни</a:t>
            </a:r>
            <a:r>
              <a:rPr lang="uk-UA" b="1" dirty="0" smtClean="0"/>
              <a:t> в медіа</a:t>
            </a:r>
            <a:endParaRPr lang="ru-RU" b="1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Добірка</a:t>
            </a:r>
            <a:r>
              <a:rPr lang="ru-RU" dirty="0" smtClean="0"/>
              <a:t> </a:t>
            </a:r>
            <a:r>
              <a:rPr lang="ru-RU" dirty="0" err="1" smtClean="0"/>
              <a:t>заміток</a:t>
            </a:r>
            <a:endParaRPr lang="ru-RU" dirty="0" smtClean="0"/>
          </a:p>
          <a:p>
            <a:r>
              <a:rPr lang="uk-UA" dirty="0" smtClean="0"/>
              <a:t>Репортаж</a:t>
            </a:r>
          </a:p>
          <a:p>
            <a:r>
              <a:rPr lang="uk-UA" sz="2400" dirty="0" smtClean="0"/>
              <a:t>Як послідовний виклад подій</a:t>
            </a:r>
          </a:p>
          <a:p>
            <a:r>
              <a:rPr lang="uk-UA" dirty="0" smtClean="0"/>
              <a:t>Біографічна довідка </a:t>
            </a:r>
          </a:p>
          <a:p>
            <a:r>
              <a:rPr lang="uk-UA" dirty="0" smtClean="0"/>
              <a:t>Аналітична стаття, огляд</a:t>
            </a:r>
          </a:p>
          <a:p>
            <a:r>
              <a:rPr lang="uk-UA" sz="2400" dirty="0" err="1" smtClean="0"/>
              <a:t>Таймлайн</a:t>
            </a:r>
            <a:r>
              <a:rPr lang="uk-UA" sz="2400" dirty="0" smtClean="0"/>
              <a:t> як елемент</a:t>
            </a:r>
          </a:p>
          <a:p>
            <a:endParaRPr lang="uk-UA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3447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37559"/>
            <a:ext cx="9060450" cy="6620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23588"/>
            <a:ext cx="8874000" cy="627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83447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31000"/>
            <a:lum/>
          </a:blip>
          <a:srcRect/>
          <a:stretch>
            <a:fillRect l="-50000" r="-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/>
              <a:t>Мультимедійні </a:t>
            </a:r>
            <a:r>
              <a:rPr lang="uk-UA" b="1" dirty="0" err="1" smtClean="0"/>
              <a:t>таймлайни</a:t>
            </a:r>
            <a:r>
              <a:rPr lang="uk-UA" b="1" dirty="0" smtClean="0"/>
              <a:t>: переваги</a:t>
            </a:r>
            <a:endParaRPr lang="ru-RU" b="1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Охоплює потрібні сторони події </a:t>
            </a:r>
          </a:p>
          <a:p>
            <a:r>
              <a:rPr lang="uk-UA" sz="2400" dirty="0" smtClean="0"/>
              <a:t>ви-режисер, самі вирішуєте, що підсвітити в історії</a:t>
            </a:r>
            <a:endParaRPr lang="ru-RU" sz="2400" dirty="0" smtClean="0"/>
          </a:p>
          <a:p>
            <a:r>
              <a:rPr lang="uk-UA" dirty="0" smtClean="0"/>
              <a:t>Показує потрібні подробиці </a:t>
            </a:r>
            <a:endParaRPr lang="ru-RU" dirty="0" smtClean="0"/>
          </a:p>
          <a:p>
            <a:r>
              <a:rPr lang="uk-UA" dirty="0" smtClean="0"/>
              <a:t>Використовує всі мультимедійні засоби</a:t>
            </a:r>
            <a:endParaRPr lang="ru-RU" dirty="0" smtClean="0"/>
          </a:p>
          <a:p>
            <a:r>
              <a:rPr lang="uk-UA" dirty="0" smtClean="0"/>
              <a:t>Використовує невеликий простір </a:t>
            </a:r>
          </a:p>
          <a:p>
            <a:r>
              <a:rPr lang="uk-UA" sz="2400" dirty="0" smtClean="0"/>
              <a:t>один екран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983447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31000"/>
            <a:lum/>
          </a:blip>
          <a:srcRect/>
          <a:stretch>
            <a:fillRect l="-54000" r="-5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77809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err="1" smtClean="0"/>
              <a:t>Етапи</a:t>
            </a:r>
            <a:r>
              <a:rPr lang="ru-RU" b="1" dirty="0" smtClean="0"/>
              <a:t> </a:t>
            </a:r>
            <a:r>
              <a:rPr lang="ru-RU" b="1" dirty="0" err="1" smtClean="0"/>
              <a:t>роботи</a:t>
            </a:r>
            <a:r>
              <a:rPr lang="ru-RU" b="1" dirty="0" smtClean="0"/>
              <a:t> над </a:t>
            </a:r>
            <a:r>
              <a:rPr lang="ru-RU" b="1" dirty="0" err="1" smtClean="0"/>
              <a:t>таймлайном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686800" cy="566124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dirty="0" err="1" smtClean="0"/>
              <a:t>Ідея</a:t>
            </a:r>
            <a:r>
              <a:rPr lang="ru-RU" dirty="0" smtClean="0"/>
              <a:t>: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як показу</a:t>
            </a:r>
            <a:r>
              <a:rPr lang="uk-UA" dirty="0" err="1" smtClean="0"/>
              <a:t>ємо</a:t>
            </a:r>
            <a:endParaRPr lang="uk-UA" dirty="0" smtClean="0"/>
          </a:p>
          <a:p>
            <a:pPr>
              <a:defRPr/>
            </a:pPr>
            <a:r>
              <a:rPr lang="uk-UA" sz="2400" dirty="0" smtClean="0"/>
              <a:t>вибір теми</a:t>
            </a:r>
            <a:endParaRPr lang="ru-RU" sz="2400" dirty="0" smtClean="0"/>
          </a:p>
          <a:p>
            <a:pPr>
              <a:defRPr/>
            </a:pPr>
            <a:r>
              <a:rPr lang="ru-RU" sz="2400" dirty="0" err="1" smtClean="0"/>
              <a:t>розробка</a:t>
            </a:r>
            <a:r>
              <a:rPr lang="ru-RU" sz="2400" dirty="0" smtClean="0"/>
              <a:t> </a:t>
            </a:r>
            <a:r>
              <a:rPr lang="ru-RU" sz="2400" dirty="0" err="1" smtClean="0"/>
              <a:t>концепції</a:t>
            </a:r>
            <a:endParaRPr lang="ru-RU" sz="2400" dirty="0" smtClean="0"/>
          </a:p>
          <a:p>
            <a:pPr>
              <a:defRPr/>
            </a:pPr>
            <a:r>
              <a:rPr lang="uk-UA" sz="2400" dirty="0" smtClean="0"/>
              <a:t>статичний чи мультимедійний</a:t>
            </a:r>
          </a:p>
          <a:p>
            <a:pPr>
              <a:defRPr/>
            </a:pPr>
            <a:r>
              <a:rPr lang="uk-UA" dirty="0" smtClean="0"/>
              <a:t>Вибір часових точок або діапазонів</a:t>
            </a:r>
          </a:p>
          <a:p>
            <a:pPr>
              <a:defRPr/>
            </a:pPr>
            <a:r>
              <a:rPr lang="uk-UA" sz="2400" dirty="0" smtClean="0"/>
              <a:t>роки, години, хвилини, секунди</a:t>
            </a:r>
          </a:p>
          <a:p>
            <a:pPr>
              <a:defRPr/>
            </a:pPr>
            <a:r>
              <a:rPr lang="uk-UA" dirty="0" smtClean="0"/>
              <a:t>Вибір платформи</a:t>
            </a:r>
          </a:p>
          <a:p>
            <a:pPr>
              <a:defRPr/>
            </a:pPr>
            <a:r>
              <a:rPr lang="uk-UA" dirty="0" smtClean="0"/>
              <a:t>Підготовка контенту: що вбудовуємо</a:t>
            </a:r>
          </a:p>
          <a:p>
            <a:pPr>
              <a:defRPr/>
            </a:pPr>
            <a:r>
              <a:rPr lang="uk-UA" dirty="0" smtClean="0"/>
              <a:t>Публікація </a:t>
            </a:r>
          </a:p>
          <a:p>
            <a:pPr>
              <a:defRPr/>
            </a:pPr>
            <a:r>
              <a:rPr lang="uk-UA" dirty="0" smtClean="0"/>
              <a:t>Вбудовуємо в сайт</a:t>
            </a:r>
          </a:p>
          <a:p>
            <a:pPr>
              <a:defRPr/>
            </a:pPr>
            <a:endParaRPr lang="uk-UA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21000"/>
            <a:lum/>
          </a:blip>
          <a:srcRect/>
          <a:stretch>
            <a:fillRect l="-63000" r="-6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86800" cy="1498178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ru-RU" b="1" dirty="0" err="1" smtClean="0"/>
              <a:t>Ідея</a:t>
            </a:r>
            <a:r>
              <a:rPr lang="ru-RU" b="1" dirty="0" smtClean="0"/>
              <a:t>: </a:t>
            </a:r>
            <a:r>
              <a:rPr lang="ru-RU" b="1" dirty="0" err="1" smtClean="0"/>
              <a:t>що</a:t>
            </a:r>
            <a:r>
              <a:rPr lang="ru-RU" b="1" dirty="0" smtClean="0"/>
              <a:t> </a:t>
            </a:r>
            <a:r>
              <a:rPr lang="ru-RU" b="1" dirty="0" err="1" smtClean="0"/>
              <a:t>і</a:t>
            </a:r>
            <a:r>
              <a:rPr lang="ru-RU" b="1" dirty="0" smtClean="0"/>
              <a:t> як показу</a:t>
            </a:r>
            <a:r>
              <a:rPr lang="uk-UA" b="1" dirty="0" err="1" smtClean="0"/>
              <a:t>ємо</a:t>
            </a:r>
            <a:endParaRPr lang="ru-RU" b="1" dirty="0" smtClean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28800"/>
            <a:ext cx="8686800" cy="52292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uk-UA" dirty="0" smtClean="0"/>
              <a:t>Історія </a:t>
            </a:r>
          </a:p>
          <a:p>
            <a:pPr>
              <a:defRPr/>
            </a:pPr>
            <a:r>
              <a:rPr lang="uk-UA" sz="2400" dirty="0" smtClean="0"/>
              <a:t>країни, явища, заходу, процесу</a:t>
            </a:r>
          </a:p>
          <a:p>
            <a:pPr>
              <a:defRPr/>
            </a:pPr>
            <a:r>
              <a:rPr lang="uk-UA" dirty="0" smtClean="0"/>
              <a:t>Біографія</a:t>
            </a:r>
          </a:p>
          <a:p>
            <a:pPr>
              <a:defRPr/>
            </a:pPr>
            <a:r>
              <a:rPr lang="uk-UA" dirty="0" smtClean="0"/>
              <a:t>Хронологія події/подій</a:t>
            </a:r>
          </a:p>
          <a:p>
            <a:pPr>
              <a:defRPr/>
            </a:pPr>
            <a:r>
              <a:rPr lang="uk-UA" dirty="0" smtClean="0"/>
              <a:t>Прогнози</a:t>
            </a:r>
          </a:p>
          <a:p>
            <a:pPr>
              <a:defRPr/>
            </a:pPr>
            <a:r>
              <a:rPr lang="uk-UA" dirty="0" smtClean="0"/>
              <a:t>Спогади </a:t>
            </a:r>
          </a:p>
          <a:p>
            <a:pPr>
              <a:defRPr/>
            </a:pPr>
            <a:r>
              <a:rPr lang="uk-UA" dirty="0" smtClean="0"/>
              <a:t>Причинно-наслідковий зв’язок </a:t>
            </a:r>
          </a:p>
          <a:p>
            <a:pPr>
              <a:defRPr/>
            </a:pPr>
            <a:r>
              <a:rPr lang="uk-UA" dirty="0" smtClean="0"/>
              <a:t>Довідка </a:t>
            </a:r>
          </a:p>
          <a:p>
            <a:pPr>
              <a:defRPr/>
            </a:pPr>
            <a:r>
              <a:rPr lang="uk-UA" sz="2400" dirty="0" smtClean="0"/>
              <a:t>історична, біографічна, хронологічна</a:t>
            </a:r>
          </a:p>
          <a:p>
            <a:pPr>
              <a:defRPr/>
            </a:pPr>
            <a:endParaRPr lang="uk-UA" dirty="0" smtClean="0"/>
          </a:p>
          <a:p>
            <a:pPr>
              <a:buNone/>
              <a:defRPr/>
            </a:pPr>
            <a:endParaRPr lang="uk-UA" dirty="0" smtClean="0"/>
          </a:p>
          <a:p>
            <a:pPr>
              <a:defRPr/>
            </a:pPr>
            <a:endParaRPr lang="uk-UA" dirty="0" smtClean="0"/>
          </a:p>
          <a:p>
            <a:pPr eaLnBrk="1" hangingPunct="1">
              <a:defRPr/>
            </a:pPr>
            <a:endParaRPr lang="uk-UA" dirty="0" smtClean="0"/>
          </a:p>
          <a:p>
            <a:pPr eaLnBrk="1" hangingPunct="1">
              <a:buNone/>
              <a:defRPr/>
            </a:pPr>
            <a:endParaRPr lang="uk-UA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354162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ru-RU" b="1" dirty="0" err="1" smtClean="0"/>
              <a:t>Ідея</a:t>
            </a:r>
            <a:r>
              <a:rPr lang="ru-RU" b="1" dirty="0" smtClean="0"/>
              <a:t>: </a:t>
            </a:r>
            <a:r>
              <a:rPr lang="ru-RU" b="1" dirty="0" err="1" smtClean="0"/>
              <a:t>що</a:t>
            </a:r>
            <a:r>
              <a:rPr lang="ru-RU" b="1" dirty="0" smtClean="0"/>
              <a:t> </a:t>
            </a:r>
            <a:r>
              <a:rPr lang="ru-RU" b="1" dirty="0" err="1" smtClean="0"/>
              <a:t>і</a:t>
            </a:r>
            <a:r>
              <a:rPr lang="ru-RU" b="1" dirty="0" smtClean="0"/>
              <a:t> як показу</a:t>
            </a:r>
            <a:r>
              <a:rPr lang="uk-UA" b="1" dirty="0" err="1" smtClean="0"/>
              <a:t>ємо</a:t>
            </a:r>
            <a:r>
              <a:rPr lang="uk-UA" b="1" dirty="0" smtClean="0"/>
              <a:t>. </a:t>
            </a:r>
            <a:br>
              <a:rPr lang="uk-UA" b="1" dirty="0" smtClean="0"/>
            </a:br>
            <a:r>
              <a:rPr lang="uk-UA" b="1" dirty="0" smtClean="0"/>
              <a:t>Питання для перевірки</a:t>
            </a:r>
            <a:endParaRPr lang="ru-RU" b="1" dirty="0" smtClean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00808"/>
            <a:ext cx="8686800" cy="515719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uk-UA" dirty="0" smtClean="0"/>
              <a:t>Це сподобається людям?</a:t>
            </a:r>
          </a:p>
          <a:p>
            <a:pPr>
              <a:defRPr/>
            </a:pPr>
            <a:r>
              <a:rPr lang="uk-UA" dirty="0" smtClean="0"/>
              <a:t>Це корисно і зрозуміло?</a:t>
            </a:r>
          </a:p>
          <a:p>
            <a:pPr>
              <a:defRPr/>
            </a:pPr>
            <a:r>
              <a:rPr lang="uk-UA" dirty="0" smtClean="0"/>
              <a:t>Це заплутано?</a:t>
            </a:r>
          </a:p>
          <a:p>
            <a:pPr>
              <a:defRPr/>
            </a:pPr>
            <a:r>
              <a:rPr lang="uk-UA" dirty="0" smtClean="0"/>
              <a:t>Це важко використовувати?</a:t>
            </a:r>
          </a:p>
          <a:p>
            <a:pPr>
              <a:defRPr/>
            </a:pPr>
            <a:r>
              <a:rPr lang="uk-UA" dirty="0" smtClean="0"/>
              <a:t>Це додасть цінності тексту?</a:t>
            </a:r>
          </a:p>
          <a:p>
            <a:pPr>
              <a:defRPr/>
            </a:pPr>
            <a:r>
              <a:rPr lang="uk-UA" dirty="0" smtClean="0"/>
              <a:t>Чи потрібна тут шкала часу?</a:t>
            </a:r>
          </a:p>
          <a:p>
            <a:pPr>
              <a:defRPr/>
            </a:pPr>
            <a:r>
              <a:rPr lang="uk-UA" sz="2400" dirty="0" smtClean="0"/>
              <a:t>чи достатньо показати слайди, карту, щось інше?</a:t>
            </a:r>
          </a:p>
          <a:p>
            <a:pPr>
              <a:buNone/>
              <a:defRPr/>
            </a:pPr>
            <a:endParaRPr lang="uk-UA" dirty="0" smtClean="0"/>
          </a:p>
          <a:p>
            <a:pPr>
              <a:defRPr/>
            </a:pPr>
            <a:endParaRPr lang="uk-UA" dirty="0" smtClean="0"/>
          </a:p>
          <a:p>
            <a:pPr eaLnBrk="1" hangingPunct="1">
              <a:defRPr/>
            </a:pPr>
            <a:endParaRPr lang="uk-UA" dirty="0" smtClean="0"/>
          </a:p>
          <a:p>
            <a:pPr eaLnBrk="1" hangingPunct="1">
              <a:buNone/>
              <a:defRPr/>
            </a:pPr>
            <a:endParaRPr lang="uk-UA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819292"/>
            <a:ext cx="9144000" cy="603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83447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42617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err="1" smtClean="0"/>
              <a:t>Вибір</a:t>
            </a:r>
            <a:r>
              <a:rPr lang="ru-RU" b="1" dirty="0" smtClean="0"/>
              <a:t> </a:t>
            </a:r>
            <a:r>
              <a:rPr lang="ru-RU" b="1" dirty="0" err="1" smtClean="0"/>
              <a:t>часових</a:t>
            </a:r>
            <a:r>
              <a:rPr lang="ru-RU" b="1" dirty="0" smtClean="0"/>
              <a:t> </a:t>
            </a:r>
            <a:r>
              <a:rPr lang="ru-RU" b="1" dirty="0" err="1" smtClean="0"/>
              <a:t>точок</a:t>
            </a:r>
            <a:r>
              <a:rPr lang="ru-RU" b="1" dirty="0" smtClean="0"/>
              <a:t> </a:t>
            </a:r>
            <a:br>
              <a:rPr lang="ru-RU" b="1" dirty="0" smtClean="0"/>
            </a:br>
            <a:r>
              <a:rPr lang="ru-RU" b="1" dirty="0" err="1" smtClean="0"/>
              <a:t>або</a:t>
            </a:r>
            <a:r>
              <a:rPr lang="ru-RU" b="1" dirty="0" smtClean="0"/>
              <a:t> </a:t>
            </a:r>
            <a:r>
              <a:rPr lang="ru-RU" b="1" dirty="0" err="1" smtClean="0"/>
              <a:t>діапазонів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060848"/>
            <a:ext cx="8686800" cy="479715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uk-UA" dirty="0" smtClean="0"/>
              <a:t>Століття</a:t>
            </a:r>
          </a:p>
          <a:p>
            <a:pPr>
              <a:defRPr/>
            </a:pPr>
            <a:r>
              <a:rPr lang="uk-UA" dirty="0" smtClean="0"/>
              <a:t>Роки</a:t>
            </a:r>
          </a:p>
          <a:p>
            <a:pPr>
              <a:defRPr/>
            </a:pPr>
            <a:r>
              <a:rPr lang="uk-UA" dirty="0" smtClean="0"/>
              <a:t>Місяці</a:t>
            </a:r>
          </a:p>
          <a:p>
            <a:pPr>
              <a:defRPr/>
            </a:pPr>
            <a:r>
              <a:rPr lang="uk-UA" dirty="0" smtClean="0"/>
              <a:t>Тижні</a:t>
            </a:r>
          </a:p>
          <a:p>
            <a:pPr>
              <a:defRPr/>
            </a:pPr>
            <a:r>
              <a:rPr lang="uk-UA" dirty="0" smtClean="0"/>
              <a:t>Години</a:t>
            </a:r>
          </a:p>
          <a:p>
            <a:pPr>
              <a:defRPr/>
            </a:pPr>
            <a:r>
              <a:rPr lang="uk-UA" dirty="0" smtClean="0"/>
              <a:t>Хвилини</a:t>
            </a:r>
          </a:p>
          <a:p>
            <a:pPr>
              <a:defRPr/>
            </a:pPr>
            <a:r>
              <a:rPr lang="uk-UA" dirty="0" smtClean="0"/>
              <a:t>Секунди </a:t>
            </a:r>
          </a:p>
          <a:p>
            <a:pPr>
              <a:buNone/>
              <a:defRPr/>
            </a:pPr>
            <a:endParaRPr lang="uk-UA" dirty="0" smtClean="0"/>
          </a:p>
          <a:p>
            <a:pPr>
              <a:defRPr/>
            </a:pPr>
            <a:endParaRPr lang="uk-UA" dirty="0" smtClean="0"/>
          </a:p>
          <a:p>
            <a:pPr eaLnBrk="1" hangingPunct="1">
              <a:defRPr/>
            </a:pPr>
            <a:endParaRPr lang="uk-UA" dirty="0" smtClean="0"/>
          </a:p>
          <a:p>
            <a:pPr eaLnBrk="1" hangingPunct="1">
              <a:buNone/>
              <a:defRPr/>
            </a:pPr>
            <a:endParaRPr lang="uk-UA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9952" y="2276872"/>
            <a:ext cx="4666846" cy="20509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77809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err="1" smtClean="0"/>
              <a:t>Підготовка</a:t>
            </a:r>
            <a:r>
              <a:rPr lang="ru-RU" b="1" dirty="0" smtClean="0"/>
              <a:t> </a:t>
            </a:r>
            <a:r>
              <a:rPr lang="ru-RU" b="1" dirty="0" err="1" smtClean="0"/>
              <a:t>контенту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686800" cy="566124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uk-UA" dirty="0" smtClean="0"/>
              <a:t>Текст</a:t>
            </a:r>
          </a:p>
          <a:p>
            <a:pPr>
              <a:defRPr/>
            </a:pPr>
            <a:r>
              <a:rPr lang="uk-UA" dirty="0" smtClean="0"/>
              <a:t>Фото </a:t>
            </a:r>
          </a:p>
          <a:p>
            <a:pPr>
              <a:defRPr/>
            </a:pPr>
            <a:r>
              <a:rPr lang="uk-UA" dirty="0" smtClean="0"/>
              <a:t>Картинки </a:t>
            </a:r>
          </a:p>
          <a:p>
            <a:pPr>
              <a:defRPr/>
            </a:pPr>
            <a:r>
              <a:rPr lang="uk-UA" dirty="0" smtClean="0"/>
              <a:t>Посилання</a:t>
            </a:r>
          </a:p>
          <a:p>
            <a:pPr>
              <a:defRPr/>
            </a:pPr>
            <a:r>
              <a:rPr lang="uk-UA" dirty="0" smtClean="0"/>
              <a:t>Відео</a:t>
            </a:r>
          </a:p>
          <a:p>
            <a:pPr>
              <a:defRPr/>
            </a:pPr>
            <a:r>
              <a:rPr lang="uk-UA" dirty="0" smtClean="0"/>
              <a:t>Аудіо</a:t>
            </a:r>
          </a:p>
          <a:p>
            <a:pPr>
              <a:defRPr/>
            </a:pPr>
            <a:r>
              <a:rPr lang="uk-UA" dirty="0" smtClean="0"/>
              <a:t>Місце на карті</a:t>
            </a:r>
          </a:p>
          <a:p>
            <a:pPr>
              <a:defRPr/>
            </a:pPr>
            <a:r>
              <a:rPr lang="uk-UA" dirty="0" smtClean="0"/>
              <a:t>Інші </a:t>
            </a:r>
            <a:r>
              <a:rPr lang="uk-UA" dirty="0" err="1" smtClean="0"/>
              <a:t>мультимедіа</a:t>
            </a:r>
            <a:r>
              <a:rPr lang="uk-UA" dirty="0" smtClean="0"/>
              <a:t>…</a:t>
            </a:r>
          </a:p>
          <a:p>
            <a:pPr>
              <a:defRPr/>
            </a:pPr>
            <a:endParaRPr lang="uk-UA" dirty="0" smtClean="0"/>
          </a:p>
          <a:p>
            <a:pPr>
              <a:defRPr/>
            </a:pPr>
            <a:endParaRPr lang="uk-UA" dirty="0" smtClean="0"/>
          </a:p>
          <a:p>
            <a:pPr eaLnBrk="1" hangingPunct="1">
              <a:defRPr/>
            </a:pPr>
            <a:endParaRPr lang="uk-UA" dirty="0" smtClean="0"/>
          </a:p>
          <a:p>
            <a:pPr eaLnBrk="1" hangingPunct="1">
              <a:buNone/>
              <a:defRPr/>
            </a:pPr>
            <a:endParaRPr lang="uk-UA" dirty="0" smtClean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1484784"/>
            <a:ext cx="3744913" cy="323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778098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ru-RU" b="1" dirty="0" err="1" smtClean="0"/>
              <a:t>Підготовка</a:t>
            </a:r>
            <a:r>
              <a:rPr lang="ru-RU" b="1" dirty="0" smtClean="0"/>
              <a:t> </a:t>
            </a:r>
            <a:r>
              <a:rPr lang="ru-RU" b="1" dirty="0" err="1" smtClean="0"/>
              <a:t>контенту</a:t>
            </a:r>
            <a:endParaRPr lang="ru-RU" b="1" dirty="0" smtClean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686800" cy="5661248"/>
          </a:xfrm>
        </p:spPr>
        <p:txBody>
          <a:bodyPr>
            <a:normAutofit lnSpcReduction="10000"/>
          </a:bodyPr>
          <a:lstStyle/>
          <a:p>
            <a:r>
              <a:rPr lang="uk-UA" dirty="0" smtClean="0"/>
              <a:t>Це історія про години, дні, роки чи десятиліття?</a:t>
            </a:r>
          </a:p>
          <a:p>
            <a:r>
              <a:rPr lang="uk-UA" dirty="0" smtClean="0"/>
              <a:t>Чи мають бути рівні проміжки часу представлені рівним простором? </a:t>
            </a:r>
          </a:p>
          <a:p>
            <a:r>
              <a:rPr lang="uk-UA" dirty="0" smtClean="0"/>
              <a:t>Чи потрібні паралельні періоди часу? </a:t>
            </a:r>
          </a:p>
          <a:p>
            <a:r>
              <a:rPr lang="uk-UA" dirty="0" smtClean="0"/>
              <a:t>Чи є сенс поєднувати шкалу часу з картою або графіком?</a:t>
            </a:r>
          </a:p>
          <a:p>
            <a:r>
              <a:rPr lang="uk-UA" dirty="0" smtClean="0"/>
              <a:t>Чи потрібні фото або інші зображення, щоб розповісти історію?</a:t>
            </a:r>
          </a:p>
          <a:p>
            <a:r>
              <a:rPr lang="uk-UA" dirty="0" smtClean="0"/>
              <a:t>Скільки тексту достатньо, щоб зробити історію зрозумілою?</a:t>
            </a:r>
          </a:p>
          <a:p>
            <a:pPr>
              <a:defRPr/>
            </a:pPr>
            <a:endParaRPr lang="uk-UA" dirty="0" smtClean="0"/>
          </a:p>
          <a:p>
            <a:pPr>
              <a:buNone/>
              <a:defRPr/>
            </a:pPr>
            <a:endParaRPr lang="uk-UA" dirty="0" smtClean="0"/>
          </a:p>
          <a:p>
            <a:pPr>
              <a:defRPr/>
            </a:pPr>
            <a:endParaRPr lang="uk-UA" dirty="0" smtClean="0"/>
          </a:p>
          <a:p>
            <a:pPr eaLnBrk="1" hangingPunct="1">
              <a:defRPr/>
            </a:pPr>
            <a:endParaRPr lang="uk-UA" dirty="0" smtClean="0"/>
          </a:p>
          <a:p>
            <a:pPr eaLnBrk="1" hangingPunct="1">
              <a:buNone/>
              <a:defRPr/>
            </a:pPr>
            <a:endParaRPr lang="uk-UA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77809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err="1" smtClean="0"/>
              <a:t>Вибір</a:t>
            </a:r>
            <a:r>
              <a:rPr lang="ru-RU" b="1" dirty="0" smtClean="0"/>
              <a:t> </a:t>
            </a:r>
            <a:r>
              <a:rPr lang="ru-RU" b="1" dirty="0" err="1" smtClean="0"/>
              <a:t>платформи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686800" cy="5661248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en-US" sz="3500" dirty="0" smtClean="0"/>
              <a:t>timetoast.com</a:t>
            </a:r>
            <a:r>
              <a:rPr lang="ru-RU" sz="3500" dirty="0" smtClean="0"/>
              <a:t> </a:t>
            </a:r>
          </a:p>
          <a:p>
            <a:pPr>
              <a:defRPr/>
            </a:pPr>
            <a:r>
              <a:rPr lang="uk-UA" sz="2400" dirty="0" smtClean="0"/>
              <a:t>- Дуже проста візуально</a:t>
            </a:r>
            <a:r>
              <a:rPr lang="ru-RU" sz="2400" dirty="0" smtClean="0"/>
              <a:t>, не </a:t>
            </a:r>
            <a:r>
              <a:rPr lang="uk-UA" sz="2400" dirty="0" smtClean="0"/>
              <a:t>використовує </a:t>
            </a:r>
            <a:r>
              <a:rPr lang="uk-UA" sz="2400" dirty="0" err="1" smtClean="0"/>
              <a:t>мультимедіа</a:t>
            </a:r>
            <a:endParaRPr lang="en-US" sz="2400" dirty="0" smtClean="0"/>
          </a:p>
          <a:p>
            <a:pPr>
              <a:defRPr/>
            </a:pPr>
            <a:r>
              <a:rPr lang="ru-RU" sz="2400" dirty="0" smtClean="0"/>
              <a:t>+ Легка, не </a:t>
            </a:r>
            <a:r>
              <a:rPr lang="ru-RU" sz="2400" dirty="0" err="1" smtClean="0"/>
              <a:t>вантажить</a:t>
            </a:r>
            <a:r>
              <a:rPr lang="ru-RU" sz="2400" dirty="0" smtClean="0"/>
              <a:t> сайт</a:t>
            </a:r>
            <a:endParaRPr lang="en-US" sz="2400" dirty="0" smtClean="0"/>
          </a:p>
          <a:p>
            <a:pPr>
              <a:defRPr/>
            </a:pPr>
            <a:r>
              <a:rPr lang="ru-RU" sz="2400" dirty="0" smtClean="0"/>
              <a:t>+ </a:t>
            </a:r>
            <a:r>
              <a:rPr lang="ru-RU" sz="2400" dirty="0" err="1" smtClean="0"/>
              <a:t>Авторизац</a:t>
            </a:r>
            <a:r>
              <a:rPr lang="uk-UA" sz="2400" dirty="0" err="1" smtClean="0"/>
              <a:t>ія</a:t>
            </a:r>
            <a:r>
              <a:rPr lang="uk-UA" sz="2400" dirty="0" smtClean="0"/>
              <a:t> у </a:t>
            </a:r>
            <a:r>
              <a:rPr lang="en-US" sz="2400" dirty="0" err="1" smtClean="0"/>
              <a:t>facebook</a:t>
            </a:r>
            <a:r>
              <a:rPr lang="en-US" sz="2400" dirty="0" smtClean="0"/>
              <a:t>, embed</a:t>
            </a:r>
            <a:endParaRPr lang="uk-UA" sz="2400" dirty="0" smtClean="0"/>
          </a:p>
          <a:p>
            <a:pPr>
              <a:defRPr/>
            </a:pPr>
            <a:r>
              <a:rPr lang="en-US" sz="3500" dirty="0" smtClean="0"/>
              <a:t>timeline.knightlab.com</a:t>
            </a:r>
            <a:endParaRPr lang="uk-UA" sz="3500" dirty="0" smtClean="0"/>
          </a:p>
          <a:p>
            <a:pPr>
              <a:defRPr/>
            </a:pPr>
            <a:r>
              <a:rPr lang="uk-UA" sz="2400" dirty="0" smtClean="0"/>
              <a:t>+ повністю безкоштовна</a:t>
            </a:r>
            <a:endParaRPr lang="en-US" sz="2400" dirty="0" smtClean="0"/>
          </a:p>
          <a:p>
            <a:pPr>
              <a:defRPr/>
            </a:pPr>
            <a:r>
              <a:rPr lang="uk-UA" sz="2400" dirty="0" smtClean="0"/>
              <a:t>+ </a:t>
            </a:r>
            <a:r>
              <a:rPr lang="uk-UA" sz="2400" dirty="0" err="1" smtClean="0"/>
              <a:t>Логін</a:t>
            </a:r>
            <a:r>
              <a:rPr lang="uk-UA" sz="2400" dirty="0" smtClean="0"/>
              <a:t> через </a:t>
            </a:r>
            <a:r>
              <a:rPr lang="en-US" sz="2400" dirty="0" err="1" smtClean="0"/>
              <a:t>google</a:t>
            </a:r>
            <a:r>
              <a:rPr lang="en-US" sz="2400" dirty="0" smtClean="0"/>
              <a:t>, embed</a:t>
            </a:r>
            <a:r>
              <a:rPr lang="uk-UA" sz="2400" dirty="0" smtClean="0"/>
              <a:t>, </a:t>
            </a:r>
            <a:r>
              <a:rPr lang="uk-UA" sz="2400" dirty="0" err="1" smtClean="0"/>
              <a:t>мультимедіа</a:t>
            </a:r>
            <a:endParaRPr lang="uk-UA" sz="2400" dirty="0" smtClean="0"/>
          </a:p>
          <a:p>
            <a:pPr>
              <a:defRPr/>
            </a:pPr>
            <a:r>
              <a:rPr lang="uk-UA" sz="2400" dirty="0" smtClean="0"/>
              <a:t>- </a:t>
            </a:r>
            <a:r>
              <a:rPr lang="ru-RU" sz="2400" dirty="0" smtClean="0"/>
              <a:t>В</a:t>
            </a:r>
            <a:r>
              <a:rPr lang="uk-UA" sz="2400" dirty="0" err="1" smtClean="0"/>
              <a:t>ажче</a:t>
            </a:r>
            <a:r>
              <a:rPr lang="uk-UA" sz="2400" dirty="0" smtClean="0"/>
              <a:t> підготувати</a:t>
            </a:r>
          </a:p>
          <a:p>
            <a:pPr>
              <a:defRPr/>
            </a:pPr>
            <a:r>
              <a:rPr lang="en-US" sz="3500" dirty="0" smtClean="0"/>
              <a:t>tiki-toki.com</a:t>
            </a:r>
            <a:endParaRPr lang="uk-UA" sz="3500" dirty="0" smtClean="0"/>
          </a:p>
          <a:p>
            <a:pPr>
              <a:defRPr/>
            </a:pPr>
            <a:r>
              <a:rPr lang="uk-UA" sz="2400" dirty="0" smtClean="0"/>
              <a:t>+ 3 </a:t>
            </a:r>
            <a:r>
              <a:rPr lang="en-US" sz="2400" dirty="0" smtClean="0"/>
              <a:t>D</a:t>
            </a:r>
            <a:r>
              <a:rPr lang="uk-UA" sz="2400" dirty="0" smtClean="0"/>
              <a:t>, </a:t>
            </a:r>
            <a:r>
              <a:rPr lang="uk-UA" sz="2400" dirty="0" err="1" smtClean="0"/>
              <a:t>мультимедіа</a:t>
            </a:r>
            <a:endParaRPr lang="ru-RU" sz="2400" dirty="0" smtClean="0"/>
          </a:p>
          <a:p>
            <a:pPr>
              <a:defRPr/>
            </a:pPr>
            <a:r>
              <a:rPr lang="ru-RU" sz="2400" dirty="0" smtClean="0"/>
              <a:t>- ре</a:t>
            </a:r>
            <a:r>
              <a:rPr lang="uk-UA" sz="2400" dirty="0" err="1" smtClean="0"/>
              <a:t>єстрація</a:t>
            </a:r>
            <a:endParaRPr lang="uk-UA" sz="2400" dirty="0" smtClean="0"/>
          </a:p>
          <a:p>
            <a:pPr>
              <a:defRPr/>
            </a:pPr>
            <a:r>
              <a:rPr lang="uk-UA" sz="2400" dirty="0" smtClean="0"/>
              <a:t>- лише один безкоштовний </a:t>
            </a:r>
            <a:r>
              <a:rPr lang="uk-UA" sz="2400" dirty="0" err="1" smtClean="0"/>
              <a:t>таймлайн</a:t>
            </a:r>
            <a:r>
              <a:rPr lang="ru-RU" sz="2400" dirty="0" smtClean="0"/>
              <a:t>, </a:t>
            </a:r>
            <a:r>
              <a:rPr lang="en-US" sz="2400" dirty="0" smtClean="0"/>
              <a:t>embed</a:t>
            </a:r>
            <a:r>
              <a:rPr lang="ru-RU" sz="2400" dirty="0" smtClean="0"/>
              <a:t> - платно</a:t>
            </a:r>
            <a:endParaRPr lang="en-US" sz="2400" dirty="0" smtClean="0"/>
          </a:p>
          <a:p>
            <a:pPr>
              <a:defRPr/>
            </a:pPr>
            <a:endParaRPr lang="uk-UA" dirty="0" smtClean="0"/>
          </a:p>
          <a:p>
            <a:pPr>
              <a:buNone/>
              <a:defRPr/>
            </a:pPr>
            <a:endParaRPr lang="uk-UA" dirty="0" smtClean="0"/>
          </a:p>
          <a:p>
            <a:pPr>
              <a:defRPr/>
            </a:pPr>
            <a:endParaRPr lang="uk-UA" dirty="0" smtClean="0"/>
          </a:p>
          <a:p>
            <a:pPr eaLnBrk="1" hangingPunct="1">
              <a:defRPr/>
            </a:pPr>
            <a:endParaRPr lang="uk-UA" dirty="0" smtClean="0"/>
          </a:p>
          <a:p>
            <a:pPr eaLnBrk="1" hangingPunct="1">
              <a:buNone/>
              <a:defRPr/>
            </a:pPr>
            <a:endParaRPr lang="uk-UA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778098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ru-RU" b="1" dirty="0" err="1" smtClean="0"/>
              <a:t>Вибір</a:t>
            </a:r>
            <a:r>
              <a:rPr lang="ru-RU" b="1" dirty="0" smtClean="0"/>
              <a:t> </a:t>
            </a:r>
            <a:r>
              <a:rPr lang="ru-RU" b="1" dirty="0" err="1" smtClean="0"/>
              <a:t>платформи</a:t>
            </a:r>
            <a:r>
              <a:rPr lang="en-US" b="1" dirty="0" smtClean="0"/>
              <a:t>: </a:t>
            </a:r>
            <a:r>
              <a:rPr lang="en-US" b="1" dirty="0" err="1" smtClean="0"/>
              <a:t>Tiki</a:t>
            </a:r>
            <a:r>
              <a:rPr lang="en-US" b="1" dirty="0" smtClean="0"/>
              <a:t>-</a:t>
            </a:r>
            <a:r>
              <a:rPr lang="en-US" b="1" dirty="0" err="1" smtClean="0"/>
              <a:t>toki</a:t>
            </a:r>
            <a:endParaRPr lang="ru-RU" b="1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717682"/>
            <a:ext cx="9144000" cy="41093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778098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ru-RU" b="1" dirty="0" err="1" smtClean="0"/>
              <a:t>Вибір</a:t>
            </a:r>
            <a:r>
              <a:rPr lang="ru-RU" b="1" dirty="0" smtClean="0"/>
              <a:t> </a:t>
            </a:r>
            <a:r>
              <a:rPr lang="ru-RU" b="1" dirty="0" err="1" smtClean="0"/>
              <a:t>платформи</a:t>
            </a:r>
            <a:r>
              <a:rPr lang="en-US" b="1" dirty="0" smtClean="0"/>
              <a:t>: </a:t>
            </a:r>
            <a:r>
              <a:rPr lang="en-US" b="1" dirty="0" err="1" smtClean="0"/>
              <a:t>Timetoast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686800" cy="558924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uk-UA" dirty="0" smtClean="0"/>
              <a:t>Текст</a:t>
            </a:r>
          </a:p>
          <a:p>
            <a:pPr>
              <a:defRPr/>
            </a:pPr>
            <a:r>
              <a:rPr lang="uk-UA" dirty="0" smtClean="0"/>
              <a:t>Фото</a:t>
            </a:r>
          </a:p>
          <a:p>
            <a:pPr>
              <a:defRPr/>
            </a:pPr>
            <a:r>
              <a:rPr lang="uk-UA" dirty="0" err="1" smtClean="0"/>
              <a:t>Лінк</a:t>
            </a:r>
            <a:r>
              <a:rPr lang="uk-UA" dirty="0" smtClean="0"/>
              <a:t> </a:t>
            </a:r>
          </a:p>
          <a:p>
            <a:pPr>
              <a:buNone/>
              <a:defRPr/>
            </a:pPr>
            <a:endParaRPr lang="uk-UA" dirty="0" smtClean="0"/>
          </a:p>
          <a:p>
            <a:pPr>
              <a:defRPr/>
            </a:pPr>
            <a:endParaRPr lang="uk-UA" dirty="0" smtClean="0"/>
          </a:p>
          <a:p>
            <a:pPr eaLnBrk="1" hangingPunct="1">
              <a:defRPr/>
            </a:pPr>
            <a:endParaRPr lang="uk-UA" dirty="0" smtClean="0"/>
          </a:p>
          <a:p>
            <a:pPr eaLnBrk="1" hangingPunct="1">
              <a:buNone/>
              <a:defRPr/>
            </a:pPr>
            <a:endParaRPr lang="uk-UA" dirty="0" smtClean="0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752" y="2270957"/>
            <a:ext cx="6804248" cy="45870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970338" cy="1143000"/>
          </a:xfrm>
        </p:spPr>
        <p:txBody>
          <a:bodyPr>
            <a:normAutofit/>
          </a:bodyPr>
          <a:lstStyle/>
          <a:p>
            <a:r>
              <a:rPr lang="en-US" b="1" dirty="0" smtClean="0"/>
              <a:t>timetoast.com</a:t>
            </a:r>
            <a:endParaRPr lang="ru-RU" b="1" dirty="0" smtClean="0"/>
          </a:p>
        </p:txBody>
      </p:sp>
      <p:pic>
        <p:nvPicPr>
          <p:cNvPr id="7270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5738" y="1484313"/>
            <a:ext cx="8924925" cy="463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0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86275" y="549275"/>
            <a:ext cx="4602163" cy="2157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75656" y="1727675"/>
            <a:ext cx="6768752" cy="513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187624" y="260648"/>
            <a:ext cx="6851104" cy="1143000"/>
          </a:xfrm>
        </p:spPr>
        <p:txBody>
          <a:bodyPr/>
          <a:lstStyle/>
          <a:p>
            <a:r>
              <a:rPr lang="ru-RU" b="1" dirty="0" err="1" smtClean="0"/>
              <a:t>Таймлайн</a:t>
            </a:r>
            <a:r>
              <a:rPr lang="ru-RU" b="1" dirty="0" smtClean="0"/>
              <a:t>. </a:t>
            </a:r>
            <a:r>
              <a:rPr lang="en-US" b="1" dirty="0" smtClean="0"/>
              <a:t>timetoast.com</a:t>
            </a:r>
            <a:endParaRPr lang="ru-RU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786860"/>
            <a:ext cx="7632848" cy="5071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187624" y="260648"/>
            <a:ext cx="6851104" cy="1143000"/>
          </a:xfrm>
        </p:spPr>
        <p:txBody>
          <a:bodyPr/>
          <a:lstStyle/>
          <a:p>
            <a:r>
              <a:rPr lang="ru-RU" b="1" dirty="0" err="1" smtClean="0"/>
              <a:t>Таймлайн</a:t>
            </a:r>
            <a:r>
              <a:rPr lang="ru-RU" b="1" dirty="0" smtClean="0"/>
              <a:t>. </a:t>
            </a:r>
            <a:r>
              <a:rPr lang="en-US" b="1" dirty="0" smtClean="0"/>
              <a:t>timetoast.com</a:t>
            </a:r>
            <a:endParaRPr lang="ru-RU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187624" y="260648"/>
            <a:ext cx="6851104" cy="1143000"/>
          </a:xfrm>
        </p:spPr>
        <p:txBody>
          <a:bodyPr/>
          <a:lstStyle/>
          <a:p>
            <a:r>
              <a:rPr lang="ru-RU" b="1" dirty="0" err="1" smtClean="0"/>
              <a:t>Таймлайн</a:t>
            </a:r>
            <a:r>
              <a:rPr lang="ru-RU" b="1" dirty="0" smtClean="0"/>
              <a:t>. </a:t>
            </a:r>
            <a:r>
              <a:rPr lang="en-US" b="1" dirty="0" smtClean="0"/>
              <a:t>timetoast.com</a:t>
            </a:r>
            <a:endParaRPr lang="ru-RU" b="1" dirty="0" smtClean="0"/>
          </a:p>
        </p:txBody>
      </p:sp>
      <p:pic>
        <p:nvPicPr>
          <p:cNvPr id="2050" name="Picture 2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419225"/>
            <a:ext cx="8239125" cy="543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340768"/>
            <a:ext cx="9144000" cy="3605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83447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Timeline JS</a:t>
            </a:r>
            <a:r>
              <a:rPr lang="uk-UA" b="1" dirty="0" smtClean="0"/>
              <a:t/>
            </a:r>
            <a:br>
              <a:rPr lang="uk-UA" b="1" dirty="0" smtClean="0"/>
            </a:br>
            <a:r>
              <a:rPr lang="uk-UA" b="1" dirty="0" smtClean="0"/>
              <a:t>На основі </a:t>
            </a:r>
            <a:r>
              <a:rPr lang="en-US" b="1" dirty="0" smtClean="0"/>
              <a:t>Google spreadsheet</a:t>
            </a:r>
            <a:endParaRPr lang="ru-RU" b="1" i="1" dirty="0" smtClean="0"/>
          </a:p>
        </p:txBody>
      </p:sp>
      <p:pic>
        <p:nvPicPr>
          <p:cNvPr id="26627" name="Picture 3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75656" y="1541208"/>
            <a:ext cx="6120680" cy="534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/>
              <a:t>Таймлайн</a:t>
            </a:r>
            <a:r>
              <a:rPr lang="ru-RU" b="1" dirty="0" smtClean="0"/>
              <a:t>. </a:t>
            </a:r>
            <a:r>
              <a:rPr lang="en-US" b="1" dirty="0" smtClean="0"/>
              <a:t>Timeline JS</a:t>
            </a:r>
            <a:endParaRPr lang="ru-RU" b="1" i="1" dirty="0" smtClean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Не більше 20 слайдів</a:t>
            </a:r>
          </a:p>
          <a:p>
            <a:r>
              <a:rPr lang="uk-UA" dirty="0" smtClean="0"/>
              <a:t>Сильна хронологічна складова</a:t>
            </a:r>
          </a:p>
          <a:p>
            <a:r>
              <a:rPr lang="uk-UA" dirty="0" smtClean="0"/>
              <a:t>Кожна подія – як елемент загальної історії стилістично і логічно</a:t>
            </a:r>
          </a:p>
          <a:p>
            <a:r>
              <a:rPr lang="uk-UA" dirty="0" smtClean="0"/>
              <a:t>Не лише основні події, а й їх елементи</a:t>
            </a:r>
          </a:p>
          <a:p>
            <a:r>
              <a:rPr lang="en-US" dirty="0" smtClean="0">
                <a:hlinkClick r:id="rId3"/>
              </a:rPr>
              <a:t>http://timeline.knightlab.com/docs/media-types.html</a:t>
            </a:r>
            <a:r>
              <a:rPr lang="uk-UA" dirty="0" smtClean="0"/>
              <a:t> - список форматів, які підтримує </a:t>
            </a:r>
            <a:r>
              <a:rPr lang="uk-UA" dirty="0" err="1" smtClean="0"/>
              <a:t>таймлайн</a:t>
            </a:r>
            <a:r>
              <a:rPr lang="uk-UA" dirty="0" smtClean="0"/>
              <a:t>: відео, фото, </a:t>
            </a:r>
            <a:r>
              <a:rPr lang="uk-UA" dirty="0" err="1" smtClean="0"/>
              <a:t>вікі</a:t>
            </a:r>
            <a:r>
              <a:rPr lang="uk-UA" dirty="0" smtClean="0"/>
              <a:t>, </a:t>
            </a:r>
            <a:r>
              <a:rPr lang="uk-UA" dirty="0" err="1" smtClean="0"/>
              <a:t>твіти</a:t>
            </a:r>
            <a:r>
              <a:rPr lang="uk-UA" dirty="0" smtClean="0"/>
              <a:t> тощо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en-US" b="1" dirty="0" smtClean="0"/>
              <a:t>Timeline JS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701007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uk-UA" dirty="0" smtClean="0"/>
              <a:t>Зайти у </a:t>
            </a:r>
            <a:r>
              <a:rPr lang="en-US" dirty="0" smtClean="0"/>
              <a:t>Google Chrome</a:t>
            </a:r>
            <a:endParaRPr lang="uk-UA" dirty="0" smtClean="0"/>
          </a:p>
          <a:p>
            <a:pPr>
              <a:defRPr/>
            </a:pPr>
            <a:r>
              <a:rPr lang="uk-UA" dirty="0" err="1" smtClean="0"/>
              <a:t>Залогінитися</a:t>
            </a:r>
            <a:r>
              <a:rPr lang="uk-UA" dirty="0" smtClean="0"/>
              <a:t> в </a:t>
            </a:r>
            <a:r>
              <a:rPr lang="uk-UA" dirty="0" err="1" smtClean="0"/>
              <a:t>акаунті</a:t>
            </a:r>
            <a:r>
              <a:rPr lang="uk-UA" dirty="0" smtClean="0"/>
              <a:t> </a:t>
            </a:r>
            <a:r>
              <a:rPr lang="en-US" dirty="0" err="1" smtClean="0"/>
              <a:t>google</a:t>
            </a:r>
            <a:endParaRPr lang="en-US" dirty="0" smtClean="0"/>
          </a:p>
          <a:p>
            <a:r>
              <a:rPr lang="ru-RU" dirty="0" smtClean="0"/>
              <a:t>Зайти на сайт </a:t>
            </a:r>
            <a:r>
              <a:rPr lang="ru-RU" dirty="0" smtClean="0">
                <a:hlinkClick r:id="rId3"/>
              </a:rPr>
              <a:t>http://timeline.knightlab.com/</a:t>
            </a:r>
            <a:endParaRPr lang="ru-RU" dirty="0" smtClean="0"/>
          </a:p>
          <a:p>
            <a:r>
              <a:rPr lang="uk-UA" dirty="0" smtClean="0"/>
              <a:t>Отримати шаблон </a:t>
            </a:r>
            <a:r>
              <a:rPr lang="en-US" dirty="0" smtClean="0"/>
              <a:t>Google Spreadsheet</a:t>
            </a:r>
            <a:endParaRPr lang="ru-RU" dirty="0" smtClean="0"/>
          </a:p>
          <a:p>
            <a:pPr>
              <a:defRPr/>
            </a:pPr>
            <a:endParaRPr lang="uk-UA" dirty="0" smtClean="0"/>
          </a:p>
          <a:p>
            <a:pPr>
              <a:defRPr/>
            </a:pPr>
            <a:endParaRPr lang="uk-UA" dirty="0" smtClean="0"/>
          </a:p>
          <a:p>
            <a:pPr>
              <a:defRPr/>
            </a:pPr>
            <a:endParaRPr lang="uk-UA" dirty="0" smtClean="0"/>
          </a:p>
          <a:p>
            <a:pPr eaLnBrk="1" hangingPunct="1">
              <a:defRPr/>
            </a:pPr>
            <a:endParaRPr lang="uk-UA" dirty="0" smtClean="0"/>
          </a:p>
          <a:p>
            <a:pPr>
              <a:defRPr/>
            </a:pPr>
            <a:endParaRPr lang="uk-UA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714202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en-US" b="1" dirty="0" smtClean="0"/>
              <a:t>Timeline JS</a:t>
            </a:r>
            <a:r>
              <a:rPr lang="ru-RU" b="1" dirty="0" smtClean="0"/>
              <a:t>. </a:t>
            </a:r>
            <a:r>
              <a:rPr lang="ru-RU" b="1" dirty="0" err="1" smtClean="0"/>
              <a:t>Отримуємо</a:t>
            </a:r>
            <a:r>
              <a:rPr lang="ru-RU" b="1" dirty="0" smtClean="0"/>
              <a:t> шаблон </a:t>
            </a:r>
            <a:r>
              <a:rPr lang="ru-RU" b="1" dirty="0" err="1" smtClean="0"/>
              <a:t>таблиці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060848"/>
            <a:ext cx="9144000" cy="4797152"/>
          </a:xfrm>
        </p:spPr>
        <p:txBody>
          <a:bodyPr>
            <a:normAutofit/>
          </a:bodyPr>
          <a:lstStyle/>
          <a:p>
            <a:pPr>
              <a:buNone/>
              <a:defRPr/>
            </a:pPr>
            <a:endParaRPr lang="uk-UA" dirty="0" smtClean="0"/>
          </a:p>
          <a:p>
            <a:pPr>
              <a:buNone/>
              <a:defRPr/>
            </a:pPr>
            <a:endParaRPr lang="uk-UA" dirty="0" smtClean="0"/>
          </a:p>
          <a:p>
            <a:pPr>
              <a:defRPr/>
            </a:pPr>
            <a:endParaRPr lang="uk-UA" dirty="0" smtClean="0"/>
          </a:p>
          <a:p>
            <a:pPr eaLnBrk="1" hangingPunct="1">
              <a:defRPr/>
            </a:pPr>
            <a:endParaRPr lang="uk-UA" dirty="0" smtClean="0"/>
          </a:p>
          <a:p>
            <a:pPr eaLnBrk="1" hangingPunct="1">
              <a:buNone/>
              <a:defRPr/>
            </a:pPr>
            <a:endParaRPr lang="uk-UA" dirty="0" smtClean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996690"/>
            <a:ext cx="9144000" cy="4397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714202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en-US" b="1" dirty="0" smtClean="0"/>
              <a:t>Timeline JS</a:t>
            </a:r>
            <a:r>
              <a:rPr lang="ru-RU" b="1" dirty="0" smtClean="0"/>
              <a:t>. </a:t>
            </a:r>
            <a:r>
              <a:rPr lang="ru-RU" b="1" dirty="0" err="1" smtClean="0"/>
              <a:t>Отримуємо</a:t>
            </a:r>
            <a:r>
              <a:rPr lang="ru-RU" b="1" dirty="0" smtClean="0"/>
              <a:t> шаблон </a:t>
            </a:r>
            <a:r>
              <a:rPr lang="ru-RU" b="1" dirty="0" err="1" smtClean="0"/>
              <a:t>таблиці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060848"/>
            <a:ext cx="9144000" cy="4797152"/>
          </a:xfrm>
        </p:spPr>
        <p:txBody>
          <a:bodyPr>
            <a:normAutofit/>
          </a:bodyPr>
          <a:lstStyle/>
          <a:p>
            <a:pPr>
              <a:buNone/>
              <a:defRPr/>
            </a:pPr>
            <a:endParaRPr lang="uk-UA" dirty="0" smtClean="0"/>
          </a:p>
          <a:p>
            <a:pPr>
              <a:buNone/>
              <a:defRPr/>
            </a:pPr>
            <a:endParaRPr lang="uk-UA" dirty="0" smtClean="0"/>
          </a:p>
          <a:p>
            <a:pPr>
              <a:defRPr/>
            </a:pPr>
            <a:endParaRPr lang="uk-UA" dirty="0" smtClean="0"/>
          </a:p>
          <a:p>
            <a:pPr eaLnBrk="1" hangingPunct="1">
              <a:defRPr/>
            </a:pPr>
            <a:endParaRPr lang="uk-UA" dirty="0" smtClean="0"/>
          </a:p>
          <a:p>
            <a:pPr eaLnBrk="1" hangingPunct="1">
              <a:buNone/>
              <a:defRPr/>
            </a:pPr>
            <a:endParaRPr lang="uk-UA" dirty="0" smtClean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304361"/>
            <a:ext cx="9144000" cy="4553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714202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en-US" b="1" dirty="0" smtClean="0"/>
              <a:t>Timeline JS</a:t>
            </a:r>
            <a:r>
              <a:rPr lang="ru-RU" b="1" dirty="0" smtClean="0"/>
              <a:t>. </a:t>
            </a:r>
            <a:r>
              <a:rPr lang="ru-RU" b="1" dirty="0" err="1" smtClean="0"/>
              <a:t>Отримуємо</a:t>
            </a:r>
            <a:r>
              <a:rPr lang="ru-RU" b="1" dirty="0" smtClean="0"/>
              <a:t> шаблон </a:t>
            </a:r>
            <a:r>
              <a:rPr lang="ru-RU" b="1" dirty="0" err="1" smtClean="0"/>
              <a:t>таблиці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060848"/>
            <a:ext cx="9144000" cy="4797152"/>
          </a:xfrm>
        </p:spPr>
        <p:txBody>
          <a:bodyPr>
            <a:normAutofit/>
          </a:bodyPr>
          <a:lstStyle/>
          <a:p>
            <a:pPr>
              <a:buNone/>
              <a:defRPr/>
            </a:pPr>
            <a:endParaRPr lang="uk-UA" dirty="0" smtClean="0"/>
          </a:p>
          <a:p>
            <a:pPr>
              <a:buNone/>
              <a:defRPr/>
            </a:pPr>
            <a:endParaRPr lang="uk-UA" dirty="0" smtClean="0"/>
          </a:p>
          <a:p>
            <a:pPr>
              <a:defRPr/>
            </a:pPr>
            <a:endParaRPr lang="uk-UA" dirty="0" smtClean="0"/>
          </a:p>
          <a:p>
            <a:pPr eaLnBrk="1" hangingPunct="1">
              <a:defRPr/>
            </a:pPr>
            <a:endParaRPr lang="uk-UA" dirty="0" smtClean="0"/>
          </a:p>
          <a:p>
            <a:pPr eaLnBrk="1" hangingPunct="1">
              <a:buNone/>
              <a:defRPr/>
            </a:pPr>
            <a:endParaRPr lang="uk-UA" dirty="0" smtClean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194595"/>
            <a:ext cx="9144000" cy="4188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714202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en-US" b="1" dirty="0" smtClean="0"/>
              <a:t>Timeline JS</a:t>
            </a:r>
            <a:r>
              <a:rPr lang="ru-RU" b="1" dirty="0" smtClean="0"/>
              <a:t>. </a:t>
            </a:r>
            <a:r>
              <a:rPr lang="ru-RU" b="1" dirty="0" err="1" smtClean="0"/>
              <a:t>Отримуємо</a:t>
            </a:r>
            <a:r>
              <a:rPr lang="ru-RU" b="1" dirty="0" smtClean="0"/>
              <a:t> шаблон </a:t>
            </a:r>
            <a:r>
              <a:rPr lang="ru-RU" b="1" dirty="0" err="1" smtClean="0"/>
              <a:t>таблиці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060848"/>
            <a:ext cx="9144000" cy="4797152"/>
          </a:xfrm>
        </p:spPr>
        <p:txBody>
          <a:bodyPr>
            <a:normAutofit/>
          </a:bodyPr>
          <a:lstStyle/>
          <a:p>
            <a:pPr>
              <a:buNone/>
              <a:defRPr/>
            </a:pPr>
            <a:endParaRPr lang="uk-UA" dirty="0" smtClean="0"/>
          </a:p>
          <a:p>
            <a:pPr>
              <a:buNone/>
              <a:defRPr/>
            </a:pPr>
            <a:endParaRPr lang="uk-UA" dirty="0" smtClean="0"/>
          </a:p>
          <a:p>
            <a:pPr>
              <a:defRPr/>
            </a:pPr>
            <a:endParaRPr lang="uk-UA" dirty="0" smtClean="0"/>
          </a:p>
          <a:p>
            <a:pPr eaLnBrk="1" hangingPunct="1">
              <a:defRPr/>
            </a:pPr>
            <a:endParaRPr lang="uk-UA" dirty="0" smtClean="0"/>
          </a:p>
          <a:p>
            <a:pPr eaLnBrk="1" hangingPunct="1">
              <a:buNone/>
              <a:defRPr/>
            </a:pPr>
            <a:endParaRPr lang="uk-UA" dirty="0" smtClean="0"/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132856"/>
            <a:ext cx="9117607" cy="3808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714202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en-US" b="1" dirty="0" smtClean="0"/>
              <a:t>Timeline JS</a:t>
            </a:r>
            <a:r>
              <a:rPr lang="ru-RU" b="1" dirty="0" smtClean="0"/>
              <a:t>. </a:t>
            </a:r>
            <a:r>
              <a:rPr lang="ru-RU" b="1" dirty="0" err="1" smtClean="0"/>
              <a:t>Отримуємо</a:t>
            </a:r>
            <a:r>
              <a:rPr lang="ru-RU" b="1" dirty="0" smtClean="0"/>
              <a:t> шаблон </a:t>
            </a:r>
            <a:r>
              <a:rPr lang="ru-RU" b="1" dirty="0" err="1" smtClean="0"/>
              <a:t>таблиці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060848"/>
            <a:ext cx="9144000" cy="4797152"/>
          </a:xfrm>
        </p:spPr>
        <p:txBody>
          <a:bodyPr>
            <a:normAutofit/>
          </a:bodyPr>
          <a:lstStyle/>
          <a:p>
            <a:pPr>
              <a:buNone/>
              <a:defRPr/>
            </a:pPr>
            <a:endParaRPr lang="uk-UA" dirty="0" smtClean="0"/>
          </a:p>
          <a:p>
            <a:pPr>
              <a:buNone/>
              <a:defRPr/>
            </a:pPr>
            <a:endParaRPr lang="uk-UA" dirty="0" smtClean="0"/>
          </a:p>
          <a:p>
            <a:pPr>
              <a:defRPr/>
            </a:pPr>
            <a:endParaRPr lang="uk-UA" dirty="0" smtClean="0"/>
          </a:p>
          <a:p>
            <a:pPr eaLnBrk="1" hangingPunct="1">
              <a:defRPr/>
            </a:pPr>
            <a:endParaRPr lang="uk-UA" dirty="0" smtClean="0"/>
          </a:p>
          <a:p>
            <a:pPr eaLnBrk="1" hangingPunct="1">
              <a:buNone/>
              <a:defRPr/>
            </a:pPr>
            <a:endParaRPr lang="uk-UA" dirty="0" smtClean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276871"/>
            <a:ext cx="9144000" cy="35430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38138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uk-UA" b="1" dirty="0" smtClean="0"/>
              <a:t>Список подій у </a:t>
            </a:r>
            <a:r>
              <a:rPr lang="en-US" b="1" dirty="0" smtClean="0"/>
              <a:t>Google Spreadsheet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686800" cy="5445224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  <a:defRPr/>
            </a:pPr>
            <a:r>
              <a:rPr lang="en-US" dirty="0" smtClean="0"/>
              <a:t>Start/end date</a:t>
            </a:r>
            <a:r>
              <a:rPr lang="uk-UA" dirty="0" smtClean="0"/>
              <a:t> </a:t>
            </a:r>
            <a:r>
              <a:rPr lang="en-US" dirty="0" smtClean="0"/>
              <a:t>- </a:t>
            </a:r>
            <a:r>
              <a:rPr lang="ru-RU" dirty="0" smtClean="0"/>
              <a:t>дата початку/</a:t>
            </a:r>
            <a:r>
              <a:rPr lang="ru-RU" dirty="0" err="1" smtClean="0"/>
              <a:t>закінчення</a:t>
            </a:r>
            <a:r>
              <a:rPr lang="ru-RU" dirty="0" smtClean="0"/>
              <a:t> под</a:t>
            </a:r>
            <a:r>
              <a:rPr lang="uk-UA" dirty="0" err="1" smtClean="0"/>
              <a:t>ії</a:t>
            </a:r>
            <a:endParaRPr lang="uk-UA" dirty="0" smtClean="0"/>
          </a:p>
          <a:p>
            <a:pPr marL="514350" indent="-514350">
              <a:buFont typeface="+mj-lt"/>
              <a:buAutoNum type="arabicPeriod"/>
              <a:defRPr/>
            </a:pPr>
            <a:r>
              <a:rPr lang="ru-RU" dirty="0" smtClean="0"/>
              <a:t>Н</a:t>
            </a:r>
            <a:r>
              <a:rPr lang="en-US" dirty="0" err="1" smtClean="0"/>
              <a:t>eadline</a:t>
            </a:r>
            <a:r>
              <a:rPr lang="ru-RU" dirty="0" smtClean="0"/>
              <a:t> - </a:t>
            </a:r>
            <a:r>
              <a:rPr lang="ru-RU" dirty="0" err="1" smtClean="0"/>
              <a:t>з</a:t>
            </a:r>
            <a:r>
              <a:rPr lang="uk-UA" dirty="0" err="1" smtClean="0"/>
              <a:t>аголовок</a:t>
            </a:r>
            <a:r>
              <a:rPr lang="uk-UA" dirty="0" smtClean="0"/>
              <a:t> слайду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US" dirty="0" smtClean="0"/>
              <a:t>Text</a:t>
            </a:r>
            <a:r>
              <a:rPr lang="ru-RU" dirty="0" smtClean="0"/>
              <a:t> - т</a:t>
            </a:r>
            <a:r>
              <a:rPr lang="uk-UA" dirty="0" err="1" smtClean="0"/>
              <a:t>екст</a:t>
            </a:r>
            <a:r>
              <a:rPr lang="uk-UA" dirty="0" smtClean="0"/>
              <a:t> слайду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US" dirty="0" smtClean="0"/>
              <a:t>Media</a:t>
            </a:r>
            <a:r>
              <a:rPr lang="ru-RU" dirty="0" smtClean="0"/>
              <a:t> - м</a:t>
            </a:r>
            <a:r>
              <a:rPr lang="uk-UA" dirty="0" err="1" smtClean="0"/>
              <a:t>едіа</a:t>
            </a:r>
            <a:r>
              <a:rPr lang="uk-UA" dirty="0" smtClean="0"/>
              <a:t> 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ru-RU" dirty="0" err="1" smtClean="0"/>
              <a:t>Media</a:t>
            </a:r>
            <a:r>
              <a:rPr lang="ru-RU" dirty="0" smtClean="0"/>
              <a:t> </a:t>
            </a:r>
            <a:r>
              <a:rPr lang="ru-RU" dirty="0" err="1" smtClean="0"/>
              <a:t>Credit</a:t>
            </a:r>
            <a:r>
              <a:rPr lang="ru-RU" dirty="0" smtClean="0"/>
              <a:t> – </a:t>
            </a:r>
            <a:r>
              <a:rPr lang="ru-RU" dirty="0" err="1" smtClean="0"/>
              <a:t>посилання</a:t>
            </a:r>
            <a:r>
              <a:rPr lang="ru-RU" dirty="0" smtClean="0"/>
              <a:t> на </a:t>
            </a:r>
            <a:r>
              <a:rPr lang="ru-RU" dirty="0" err="1" smtClean="0"/>
              <a:t>джерело</a:t>
            </a:r>
            <a:endParaRPr lang="ru-RU" dirty="0" smtClean="0"/>
          </a:p>
          <a:p>
            <a:pPr marL="514350" indent="-514350">
              <a:buFont typeface="+mj-lt"/>
              <a:buAutoNum type="arabicPeriod"/>
              <a:defRPr/>
            </a:pPr>
            <a:r>
              <a:rPr lang="ru-RU" dirty="0" err="1" smtClean="0"/>
              <a:t>Мedia</a:t>
            </a:r>
            <a:r>
              <a:rPr lang="ru-RU" dirty="0" smtClean="0"/>
              <a:t> </a:t>
            </a:r>
            <a:r>
              <a:rPr lang="ru-RU" dirty="0" err="1" smtClean="0"/>
              <a:t>Caption</a:t>
            </a:r>
            <a:r>
              <a:rPr lang="ru-RU" dirty="0" smtClean="0"/>
              <a:t> - </a:t>
            </a:r>
            <a:r>
              <a:rPr lang="ru-RU" dirty="0" err="1" smtClean="0"/>
              <a:t>підпис</a:t>
            </a:r>
            <a:r>
              <a:rPr lang="ru-RU" dirty="0" smtClean="0"/>
              <a:t> до </a:t>
            </a:r>
            <a:r>
              <a:rPr lang="ru-RU" dirty="0" err="1" smtClean="0"/>
              <a:t>медіа</a:t>
            </a:r>
            <a:endParaRPr lang="ru-RU" dirty="0" smtClean="0"/>
          </a:p>
          <a:p>
            <a:pPr marL="514350" indent="-514350">
              <a:buFont typeface="+mj-lt"/>
              <a:buAutoNum type="arabicPeriod"/>
              <a:defRPr/>
            </a:pPr>
            <a:r>
              <a:rPr lang="ru-RU" dirty="0" err="1" smtClean="0"/>
              <a:t>Media</a:t>
            </a:r>
            <a:r>
              <a:rPr lang="ru-RU" dirty="0" smtClean="0"/>
              <a:t> </a:t>
            </a:r>
            <a:r>
              <a:rPr lang="ru-RU" dirty="0" err="1" smtClean="0"/>
              <a:t>Thumbnail</a:t>
            </a:r>
            <a:r>
              <a:rPr lang="ru-RU" dirty="0" smtClean="0"/>
              <a:t> - прев</a:t>
            </a:r>
            <a:r>
              <a:rPr lang="en-US" dirty="0" smtClean="0"/>
              <a:t>’</a:t>
            </a:r>
            <a:r>
              <a:rPr lang="ru-RU" dirty="0" err="1" smtClean="0"/>
              <a:t>ю</a:t>
            </a:r>
            <a:r>
              <a:rPr lang="ru-RU" dirty="0" smtClean="0"/>
              <a:t> для </a:t>
            </a:r>
            <a:r>
              <a:rPr lang="ru-RU" dirty="0" err="1" smtClean="0"/>
              <a:t>медіа</a:t>
            </a:r>
            <a:r>
              <a:rPr lang="ru-RU" dirty="0" smtClean="0"/>
              <a:t> (32*32)</a:t>
            </a:r>
            <a:endParaRPr lang="uk-UA" dirty="0" smtClean="0"/>
          </a:p>
          <a:p>
            <a:pPr marL="514350" indent="-514350">
              <a:buFont typeface="+mj-lt"/>
              <a:buAutoNum type="arabicPeriod"/>
              <a:defRPr/>
            </a:pPr>
            <a:r>
              <a:rPr lang="en-US" dirty="0" smtClean="0"/>
              <a:t>Type </a:t>
            </a:r>
            <a:r>
              <a:rPr lang="uk-UA" dirty="0" smtClean="0"/>
              <a:t>- т</a:t>
            </a:r>
            <a:r>
              <a:rPr lang="ru-RU" dirty="0" err="1" smtClean="0"/>
              <a:t>ип</a:t>
            </a:r>
            <a:r>
              <a:rPr lang="ru-RU" dirty="0" smtClean="0"/>
              <a:t> </a:t>
            </a:r>
            <a:r>
              <a:rPr lang="ru-RU" dirty="0" err="1" smtClean="0"/>
              <a:t>події</a:t>
            </a:r>
            <a:endParaRPr lang="uk-UA" dirty="0" smtClean="0"/>
          </a:p>
          <a:p>
            <a:pPr marL="514350" indent="-514350">
              <a:buFont typeface="+mj-lt"/>
              <a:buAutoNum type="arabicPeriod"/>
              <a:defRPr/>
            </a:pPr>
            <a:r>
              <a:rPr lang="en-US" dirty="0" smtClean="0"/>
              <a:t>Background </a:t>
            </a:r>
            <a:r>
              <a:rPr lang="uk-UA" dirty="0" smtClean="0"/>
              <a:t>- </a:t>
            </a:r>
            <a:r>
              <a:rPr lang="ru-RU" dirty="0" smtClean="0"/>
              <a:t>фон</a:t>
            </a:r>
            <a:endParaRPr lang="uk-UA" dirty="0" smtClean="0"/>
          </a:p>
          <a:p>
            <a:pPr>
              <a:defRPr/>
            </a:pPr>
            <a:endParaRPr lang="uk-UA" dirty="0" smtClean="0"/>
          </a:p>
          <a:p>
            <a:pPr eaLnBrk="1" hangingPunct="1">
              <a:defRPr/>
            </a:pPr>
            <a:endParaRPr lang="uk-UA" dirty="0" smtClean="0"/>
          </a:p>
          <a:p>
            <a:pPr eaLnBrk="1" hangingPunct="1">
              <a:buNone/>
              <a:defRPr/>
            </a:pPr>
            <a:endParaRPr lang="uk-UA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714202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en-US" b="1" dirty="0" smtClean="0"/>
              <a:t>Timeline JS</a:t>
            </a:r>
            <a:r>
              <a:rPr lang="ru-RU" b="1" dirty="0" smtClean="0"/>
              <a:t>. </a:t>
            </a:r>
            <a:r>
              <a:rPr lang="ru-RU" b="1" dirty="0" err="1" smtClean="0"/>
              <a:t>Отримуємо</a:t>
            </a:r>
            <a:r>
              <a:rPr lang="ru-RU" b="1" dirty="0" smtClean="0"/>
              <a:t> шаблон </a:t>
            </a:r>
            <a:r>
              <a:rPr lang="ru-RU" b="1" dirty="0" err="1" smtClean="0"/>
              <a:t>таблиці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060848"/>
            <a:ext cx="9144000" cy="4797152"/>
          </a:xfrm>
        </p:spPr>
        <p:txBody>
          <a:bodyPr>
            <a:normAutofit/>
          </a:bodyPr>
          <a:lstStyle/>
          <a:p>
            <a:pPr>
              <a:buNone/>
              <a:defRPr/>
            </a:pPr>
            <a:endParaRPr lang="uk-UA" dirty="0" smtClean="0"/>
          </a:p>
          <a:p>
            <a:pPr>
              <a:buNone/>
              <a:defRPr/>
            </a:pPr>
            <a:endParaRPr lang="uk-UA" dirty="0" smtClean="0"/>
          </a:p>
          <a:p>
            <a:pPr>
              <a:defRPr/>
            </a:pPr>
            <a:endParaRPr lang="uk-UA" dirty="0" smtClean="0"/>
          </a:p>
          <a:p>
            <a:pPr eaLnBrk="1" hangingPunct="1">
              <a:defRPr/>
            </a:pPr>
            <a:endParaRPr lang="uk-UA" dirty="0" smtClean="0"/>
          </a:p>
          <a:p>
            <a:pPr eaLnBrk="1" hangingPunct="1">
              <a:buNone/>
              <a:defRPr/>
            </a:pPr>
            <a:endParaRPr lang="uk-UA" dirty="0" smtClean="0"/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132856"/>
            <a:ext cx="9117607" cy="3808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009258"/>
            <a:ext cx="9144000" cy="5388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83447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714202"/>
          </a:xfrm>
        </p:spPr>
        <p:txBody>
          <a:bodyPr rtlCol="0">
            <a:normAutofit/>
          </a:bodyPr>
          <a:lstStyle/>
          <a:p>
            <a:pPr marL="514350" indent="-514350">
              <a:defRPr/>
            </a:pPr>
            <a:r>
              <a:rPr lang="uk-UA" b="1" dirty="0" smtClean="0"/>
              <a:t>Д</a:t>
            </a:r>
            <a:r>
              <a:rPr lang="ru-RU" b="1" dirty="0" err="1" smtClean="0"/>
              <a:t>ата</a:t>
            </a:r>
            <a:r>
              <a:rPr lang="ru-RU" b="1" dirty="0" smtClean="0"/>
              <a:t> початку/</a:t>
            </a:r>
            <a:r>
              <a:rPr lang="ru-RU" b="1" dirty="0" err="1" smtClean="0"/>
              <a:t>закінчення</a:t>
            </a:r>
            <a:r>
              <a:rPr lang="ru-RU" b="1" dirty="0" smtClean="0"/>
              <a:t> под</a:t>
            </a:r>
            <a:r>
              <a:rPr lang="uk-UA" b="1" dirty="0" err="1" smtClean="0"/>
              <a:t>ії</a:t>
            </a:r>
            <a:endParaRPr lang="uk-UA" b="1" dirty="0" smtClean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060848"/>
            <a:ext cx="9144000" cy="4797152"/>
          </a:xfrm>
        </p:spPr>
        <p:txBody>
          <a:bodyPr>
            <a:normAutofit/>
          </a:bodyPr>
          <a:lstStyle/>
          <a:p>
            <a:pPr>
              <a:buNone/>
              <a:defRPr/>
            </a:pPr>
            <a:endParaRPr lang="uk-UA" dirty="0" smtClean="0"/>
          </a:p>
          <a:p>
            <a:pPr>
              <a:buNone/>
              <a:defRPr/>
            </a:pPr>
            <a:endParaRPr lang="uk-UA" dirty="0" smtClean="0"/>
          </a:p>
          <a:p>
            <a:pPr>
              <a:defRPr/>
            </a:pPr>
            <a:endParaRPr lang="uk-UA" dirty="0" smtClean="0"/>
          </a:p>
          <a:p>
            <a:pPr eaLnBrk="1" hangingPunct="1">
              <a:defRPr/>
            </a:pPr>
            <a:endParaRPr lang="uk-UA" dirty="0" smtClean="0"/>
          </a:p>
          <a:p>
            <a:pPr eaLnBrk="1" hangingPunct="1">
              <a:buNone/>
              <a:defRPr/>
            </a:pPr>
            <a:endParaRPr lang="uk-UA" dirty="0" smtClean="0"/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2183944"/>
            <a:ext cx="6235640" cy="467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714202"/>
          </a:xfrm>
        </p:spPr>
        <p:txBody>
          <a:bodyPr rtlCol="0">
            <a:normAutofit/>
          </a:bodyPr>
          <a:lstStyle/>
          <a:p>
            <a:pPr marL="514350" indent="-514350">
              <a:defRPr/>
            </a:pPr>
            <a:r>
              <a:rPr lang="uk-UA" b="1" dirty="0" smtClean="0"/>
              <a:t>Заголовок і текст слайду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844824"/>
            <a:ext cx="9144000" cy="5013176"/>
          </a:xfrm>
        </p:spPr>
        <p:txBody>
          <a:bodyPr>
            <a:normAutofit/>
          </a:bodyPr>
          <a:lstStyle/>
          <a:p>
            <a:pPr>
              <a:buNone/>
              <a:defRPr/>
            </a:pPr>
            <a:endParaRPr lang="uk-UA" dirty="0" smtClean="0"/>
          </a:p>
          <a:p>
            <a:pPr>
              <a:buNone/>
              <a:defRPr/>
            </a:pPr>
            <a:endParaRPr lang="uk-UA" dirty="0" smtClean="0"/>
          </a:p>
          <a:p>
            <a:pPr>
              <a:defRPr/>
            </a:pPr>
            <a:endParaRPr lang="uk-UA" dirty="0" smtClean="0"/>
          </a:p>
          <a:p>
            <a:pPr eaLnBrk="1" hangingPunct="1">
              <a:defRPr/>
            </a:pPr>
            <a:endParaRPr lang="uk-UA" dirty="0" smtClean="0"/>
          </a:p>
          <a:p>
            <a:pPr eaLnBrk="1" hangingPunct="1">
              <a:buNone/>
              <a:defRPr/>
            </a:pPr>
            <a:endParaRPr lang="uk-UA" dirty="0" smtClean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1924050"/>
            <a:ext cx="5948845" cy="493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714202"/>
          </a:xfrm>
        </p:spPr>
        <p:txBody>
          <a:bodyPr rtlCol="0">
            <a:normAutofit/>
          </a:bodyPr>
          <a:lstStyle/>
          <a:p>
            <a:pPr marL="514350" indent="-514350">
              <a:defRPr/>
            </a:pPr>
            <a:r>
              <a:rPr lang="uk-UA" b="1" dirty="0" smtClean="0"/>
              <a:t>Медіа, посилання, підпис</a:t>
            </a:r>
            <a:r>
              <a:rPr lang="en-US" b="1" dirty="0" smtClean="0"/>
              <a:t>,</a:t>
            </a:r>
            <a:r>
              <a:rPr lang="uk-UA" b="1" dirty="0" smtClean="0"/>
              <a:t> </a:t>
            </a:r>
            <a:r>
              <a:rPr lang="uk-UA" b="1" dirty="0" err="1" smtClean="0"/>
              <a:t>прев</a:t>
            </a:r>
            <a:r>
              <a:rPr lang="en-US" b="1" dirty="0" smtClean="0"/>
              <a:t>’</a:t>
            </a:r>
            <a:r>
              <a:rPr lang="uk-UA" b="1" dirty="0" smtClean="0"/>
              <a:t>ю</a:t>
            </a:r>
          </a:p>
        </p:txBody>
      </p:sp>
      <p:pic>
        <p:nvPicPr>
          <p:cNvPr id="235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702542"/>
            <a:ext cx="9144000" cy="4750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23000"/>
            <a:lum/>
          </a:blip>
          <a:srcRect/>
          <a:stretch>
            <a:fillRect l="-56000" r="-5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570186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uk-UA" b="1" dirty="0" smtClean="0"/>
              <a:t>Список подій у </a:t>
            </a:r>
            <a:r>
              <a:rPr lang="en-US" b="1" dirty="0" smtClean="0"/>
              <a:t>Google Spreadsheet</a:t>
            </a:r>
            <a:r>
              <a:rPr lang="uk-UA" b="1" dirty="0" smtClean="0"/>
              <a:t>. Медіа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700808"/>
            <a:ext cx="8964488" cy="515719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dirty="0" smtClean="0"/>
              <a:t>Google maps</a:t>
            </a:r>
          </a:p>
          <a:p>
            <a:pPr>
              <a:defRPr/>
            </a:pPr>
            <a:r>
              <a:rPr lang="ru-RU" dirty="0" smtClean="0"/>
              <a:t>Фото </a:t>
            </a:r>
            <a:r>
              <a:rPr lang="uk-UA" dirty="0" smtClean="0"/>
              <a:t>і зображення</a:t>
            </a:r>
          </a:p>
          <a:p>
            <a:pPr>
              <a:defRPr/>
            </a:pPr>
            <a:r>
              <a:rPr lang="en-US" dirty="0" smtClean="0"/>
              <a:t>Sound Cloud</a:t>
            </a:r>
            <a:endParaRPr lang="ru-RU" dirty="0" smtClean="0"/>
          </a:p>
          <a:p>
            <a:pPr>
              <a:defRPr/>
            </a:pPr>
            <a:r>
              <a:rPr lang="en-US" dirty="0" smtClean="0"/>
              <a:t>YouTube</a:t>
            </a:r>
            <a:endParaRPr lang="uk-UA" dirty="0" smtClean="0"/>
          </a:p>
          <a:p>
            <a:pPr>
              <a:defRPr/>
            </a:pPr>
            <a:r>
              <a:rPr lang="uk-UA" dirty="0" err="1" smtClean="0"/>
              <a:t>Прев</a:t>
            </a:r>
            <a:r>
              <a:rPr lang="en-US" dirty="0" smtClean="0"/>
              <a:t>’</a:t>
            </a:r>
            <a:r>
              <a:rPr lang="uk-UA" dirty="0" smtClean="0"/>
              <a:t>ю сайту чи статті у </a:t>
            </a:r>
            <a:r>
              <a:rPr lang="uk-UA" dirty="0" err="1" smtClean="0"/>
              <a:t>Вікіпедії</a:t>
            </a:r>
            <a:endParaRPr lang="uk-UA" dirty="0" smtClean="0"/>
          </a:p>
          <a:p>
            <a:pPr>
              <a:defRPr/>
            </a:pPr>
            <a:r>
              <a:rPr lang="uk-UA" dirty="0" smtClean="0"/>
              <a:t>Цитата</a:t>
            </a:r>
          </a:p>
          <a:p>
            <a:pPr>
              <a:defRPr/>
            </a:pPr>
            <a:r>
              <a:rPr lang="uk-UA" dirty="0" err="1" smtClean="0"/>
              <a:t>Твіт</a:t>
            </a:r>
            <a:r>
              <a:rPr lang="uk-UA" dirty="0" smtClean="0"/>
              <a:t> </a:t>
            </a:r>
          </a:p>
          <a:p>
            <a:pPr>
              <a:buNone/>
              <a:defRPr/>
            </a:pPr>
            <a:endParaRPr lang="uk-UA" dirty="0" smtClean="0"/>
          </a:p>
          <a:p>
            <a:pPr>
              <a:defRPr/>
            </a:pPr>
            <a:endParaRPr lang="uk-UA" dirty="0" smtClean="0"/>
          </a:p>
          <a:p>
            <a:pPr eaLnBrk="1" hangingPunct="1">
              <a:defRPr/>
            </a:pPr>
            <a:endParaRPr lang="uk-UA" dirty="0" smtClean="0"/>
          </a:p>
          <a:p>
            <a:pPr eaLnBrk="1" hangingPunct="1">
              <a:buNone/>
              <a:defRPr/>
            </a:pPr>
            <a:endParaRPr lang="uk-UA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714202"/>
          </a:xfrm>
        </p:spPr>
        <p:txBody>
          <a:bodyPr rtlCol="0">
            <a:normAutofit/>
          </a:bodyPr>
          <a:lstStyle/>
          <a:p>
            <a:pPr marL="514350" indent="-514350">
              <a:defRPr/>
            </a:pPr>
            <a:r>
              <a:rPr lang="uk-UA" b="1" dirty="0" smtClean="0"/>
              <a:t>Тип слайду, група, фон</a:t>
            </a:r>
          </a:p>
        </p:txBody>
      </p:sp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1866492"/>
            <a:ext cx="5760640" cy="4991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642194"/>
          </a:xfrm>
        </p:spPr>
        <p:txBody>
          <a:bodyPr rtlCol="0">
            <a:normAutofit/>
          </a:bodyPr>
          <a:lstStyle/>
          <a:p>
            <a:pPr marL="514350" indent="-514350">
              <a:defRPr/>
            </a:pPr>
            <a:r>
              <a:rPr lang="uk-UA" b="1" dirty="0" smtClean="0"/>
              <a:t>Зображення: посилання або </a:t>
            </a:r>
            <a:r>
              <a:rPr lang="en-US" b="1" dirty="0" smtClean="0"/>
              <a:t>embed-</a:t>
            </a:r>
            <a:r>
              <a:rPr lang="uk-UA" b="1" dirty="0" smtClean="0"/>
              <a:t>код</a:t>
            </a:r>
          </a:p>
        </p:txBody>
      </p:sp>
      <p:pic>
        <p:nvPicPr>
          <p:cNvPr id="2560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1" y="1895988"/>
            <a:ext cx="7542258" cy="4962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426170"/>
          </a:xfrm>
        </p:spPr>
        <p:txBody>
          <a:bodyPr rtlCol="0">
            <a:normAutofit/>
          </a:bodyPr>
          <a:lstStyle/>
          <a:p>
            <a:pPr marL="514350" indent="-514350">
              <a:defRPr/>
            </a:pPr>
            <a:r>
              <a:rPr lang="en-US" b="1" dirty="0" smtClean="0"/>
              <a:t>Google </a:t>
            </a:r>
            <a:r>
              <a:rPr lang="ru-RU" b="1" dirty="0" smtClean="0"/>
              <a:t>к</a:t>
            </a:r>
            <a:r>
              <a:rPr lang="uk-UA" b="1" dirty="0" err="1" smtClean="0"/>
              <a:t>арта</a:t>
            </a:r>
            <a:r>
              <a:rPr lang="uk-UA" b="1" dirty="0" smtClean="0"/>
              <a:t>: посилання</a:t>
            </a:r>
          </a:p>
        </p:txBody>
      </p:sp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1857741"/>
            <a:ext cx="7884368" cy="50002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714202"/>
          </a:xfrm>
        </p:spPr>
        <p:txBody>
          <a:bodyPr rtlCol="0">
            <a:normAutofit/>
          </a:bodyPr>
          <a:lstStyle/>
          <a:p>
            <a:pPr marL="514350" indent="-514350">
              <a:defRPr/>
            </a:pPr>
            <a:r>
              <a:rPr lang="uk-UA" b="1" dirty="0" smtClean="0"/>
              <a:t>Опублікувати в </a:t>
            </a:r>
            <a:r>
              <a:rPr lang="uk-UA" b="1" dirty="0" err="1" smtClean="0"/>
              <a:t>інтернеті</a:t>
            </a:r>
            <a:endParaRPr lang="uk-UA" b="1" dirty="0" smtClean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776" y="1941888"/>
            <a:ext cx="4752528" cy="491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714202"/>
          </a:xfrm>
        </p:spPr>
        <p:txBody>
          <a:bodyPr rtlCol="0">
            <a:normAutofit/>
          </a:bodyPr>
          <a:lstStyle/>
          <a:p>
            <a:pPr marL="514350" indent="-514350">
              <a:defRPr/>
            </a:pPr>
            <a:r>
              <a:rPr lang="ru-RU" b="1" dirty="0" err="1" smtClean="0"/>
              <a:t>Редагу</a:t>
            </a:r>
            <a:r>
              <a:rPr lang="uk-UA" b="1" dirty="0" err="1" smtClean="0"/>
              <a:t>ємо</a:t>
            </a:r>
            <a:r>
              <a:rPr lang="uk-UA" b="1" dirty="0" smtClean="0"/>
              <a:t> налаштування</a:t>
            </a:r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1719143"/>
            <a:ext cx="7488832" cy="51388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426170"/>
          </a:xfrm>
        </p:spPr>
        <p:txBody>
          <a:bodyPr rtlCol="0">
            <a:normAutofit/>
          </a:bodyPr>
          <a:lstStyle/>
          <a:p>
            <a:pPr marL="514350" indent="-514350">
              <a:defRPr/>
            </a:pPr>
            <a:r>
              <a:rPr lang="uk-UA" b="1" dirty="0" smtClean="0"/>
              <a:t>Отримуємо </a:t>
            </a:r>
            <a:r>
              <a:rPr lang="uk-UA" b="1" dirty="0" err="1" smtClean="0"/>
              <a:t>лінк</a:t>
            </a:r>
            <a:r>
              <a:rPr lang="uk-UA" b="1" dirty="0" smtClean="0"/>
              <a:t> і </a:t>
            </a:r>
            <a:r>
              <a:rPr lang="en-US" b="1" dirty="0" smtClean="0"/>
              <a:t>embed-</a:t>
            </a:r>
            <a:r>
              <a:rPr lang="ru-RU" b="1" dirty="0" smtClean="0"/>
              <a:t>код</a:t>
            </a:r>
            <a:endParaRPr lang="uk-UA" b="1" dirty="0" smtClean="0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1916832"/>
            <a:ext cx="5432867" cy="4941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832691"/>
            <a:ext cx="9144000" cy="6025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83447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CustomShape 1"/>
          <p:cNvSpPr/>
          <p:nvPr/>
        </p:nvSpPr>
        <p:spPr>
          <a:xfrm>
            <a:off x="3276600" y="5562600"/>
            <a:ext cx="4765675" cy="52863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>
                <a:solidFill>
                  <a:srgbClr val="000000"/>
                </a:solidFill>
              </a:rPr>
              <a:t>@olga_yurkova</a:t>
            </a:r>
            <a:endParaRPr/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pic>
        <p:nvPicPr>
          <p:cNvPr id="75779" name="Рисунок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92300" y="5562600"/>
            <a:ext cx="533400" cy="52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5780" name="Рисунок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92300" y="4732338"/>
            <a:ext cx="5334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5781" name="Рисунок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92300" y="3903663"/>
            <a:ext cx="5334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5782" name="Рисунок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62150" y="2886075"/>
            <a:ext cx="395288" cy="70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0" name="CustomShape 2"/>
          <p:cNvSpPr/>
          <p:nvPr/>
        </p:nvSpPr>
        <p:spPr>
          <a:xfrm>
            <a:off x="3278188" y="3068638"/>
            <a:ext cx="4749800" cy="457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>
                <a:solidFill>
                  <a:srgbClr val="000000"/>
                </a:solidFill>
              </a:rPr>
              <a:t>+38 067 296 95 95</a:t>
            </a:r>
            <a:endParaRPr/>
          </a:p>
        </p:txBody>
      </p:sp>
      <p:sp>
        <p:nvSpPr>
          <p:cNvPr id="201" name="CustomShape 3"/>
          <p:cNvSpPr/>
          <p:nvPr/>
        </p:nvSpPr>
        <p:spPr>
          <a:xfrm>
            <a:off x="3273425" y="3959225"/>
            <a:ext cx="4768850" cy="457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>
                <a:solidFill>
                  <a:srgbClr val="000000"/>
                </a:solidFill>
              </a:rPr>
              <a:t>olga.urkova@gmail.com</a:t>
            </a:r>
            <a:endParaRPr/>
          </a:p>
        </p:txBody>
      </p:sp>
      <p:sp>
        <p:nvSpPr>
          <p:cNvPr id="202" name="CustomShape 4"/>
          <p:cNvSpPr/>
          <p:nvPr/>
        </p:nvSpPr>
        <p:spPr>
          <a:xfrm>
            <a:off x="3273425" y="4794250"/>
            <a:ext cx="4826000" cy="457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>
                <a:solidFill>
                  <a:srgbClr val="000000"/>
                </a:solidFill>
              </a:rPr>
              <a:t>olga.urkova</a:t>
            </a:r>
            <a:endParaRPr/>
          </a:p>
        </p:txBody>
      </p:sp>
      <p:pic>
        <p:nvPicPr>
          <p:cNvPr id="75786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19475" y="188913"/>
            <a:ext cx="2374900" cy="2546350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</p:pic>
      <p:pic>
        <p:nvPicPr>
          <p:cNvPr id="75787" name="Рисунок 1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8175" y="5589588"/>
            <a:ext cx="533400" cy="528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5788" name="Рисунок 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8175" y="4759325"/>
            <a:ext cx="533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5789" name="Рисунок 1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8175" y="3929063"/>
            <a:ext cx="5334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5790" name="Рисунок 1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78025" y="2911475"/>
            <a:ext cx="3937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err="1" smtClean="0"/>
              <a:t>Таймлайни</a:t>
            </a:r>
            <a:r>
              <a:rPr lang="uk-UA" b="1" dirty="0" smtClean="0"/>
              <a:t> </a:t>
            </a:r>
            <a:r>
              <a:rPr lang="ru-RU" b="1" dirty="0" smtClean="0"/>
              <a:t>у</a:t>
            </a:r>
            <a:r>
              <a:rPr lang="uk-UA" b="1" dirty="0" smtClean="0"/>
              <a:t> медіа</a:t>
            </a:r>
            <a:endParaRPr lang="ru-RU" b="1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441505"/>
            <a:ext cx="8208912" cy="5416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83447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1827295"/>
            <a:ext cx="6840760" cy="5030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>
            <a:normAutofit/>
          </a:bodyPr>
          <a:lstStyle/>
          <a:p>
            <a:r>
              <a:rPr lang="ru-RU" b="1" dirty="0" smtClean="0"/>
              <a:t>Петер фон </a:t>
            </a:r>
            <a:r>
              <a:rPr lang="ru-RU" b="1" dirty="0" err="1" smtClean="0"/>
              <a:t>Штакельберг</a:t>
            </a:r>
            <a:r>
              <a:rPr lang="ru-RU" b="1" dirty="0" smtClean="0"/>
              <a:t> </a:t>
            </a:r>
            <a:br>
              <a:rPr lang="ru-RU" b="1" dirty="0" smtClean="0"/>
            </a:br>
            <a:r>
              <a:rPr lang="ru-RU" b="1" dirty="0" err="1" smtClean="0"/>
              <a:t>Тренди</a:t>
            </a:r>
            <a:r>
              <a:rPr lang="ru-RU" b="1" dirty="0" smtClean="0"/>
              <a:t> </a:t>
            </a:r>
            <a:r>
              <a:rPr lang="en-US" b="1" dirty="0" smtClean="0"/>
              <a:t>1750-2100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983447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016134"/>
            <a:ext cx="9144000" cy="306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>
            <a:normAutofit/>
          </a:bodyPr>
          <a:lstStyle/>
          <a:p>
            <a:r>
              <a:rPr lang="en-US" b="1" dirty="0" smtClean="0"/>
              <a:t>Timeline of major trends </a:t>
            </a:r>
            <a:r>
              <a:rPr lang="uk-UA" b="1" dirty="0" smtClean="0"/>
              <a:t/>
            </a:r>
            <a:br>
              <a:rPr lang="uk-UA" b="1" dirty="0" smtClean="0"/>
            </a:br>
            <a:r>
              <a:rPr lang="en-US" b="1" dirty="0" smtClean="0"/>
              <a:t>and events (1750-2100)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983447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>
            <a:normAutofit/>
          </a:bodyPr>
          <a:lstStyle/>
          <a:p>
            <a:r>
              <a:rPr lang="en-US" b="1" dirty="0" smtClean="0"/>
              <a:t>Timeline of major trends </a:t>
            </a:r>
            <a:r>
              <a:rPr lang="uk-UA" b="1" dirty="0" smtClean="0"/>
              <a:t/>
            </a:r>
            <a:br>
              <a:rPr lang="uk-UA" b="1" dirty="0" smtClean="0"/>
            </a:br>
            <a:r>
              <a:rPr lang="en-US" b="1" dirty="0" smtClean="0"/>
              <a:t>and events (1750-2100)</a:t>
            </a:r>
            <a:endParaRPr lang="ru-RU" b="1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2420888"/>
            <a:ext cx="9144000" cy="2964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83447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6260</TotalTime>
  <Words>860</Words>
  <Application>Microsoft Office PowerPoint</Application>
  <PresentationFormat>Экран (4:3)</PresentationFormat>
  <Paragraphs>289</Paragraphs>
  <Slides>50</Slides>
  <Notes>47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50</vt:i4>
      </vt:variant>
    </vt:vector>
  </HeadingPairs>
  <TitlesOfParts>
    <vt:vector size="53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Таймлайни у медіа</vt:lpstr>
      <vt:lpstr>Петер фон Штакельберг  Тренди 1750-2100</vt:lpstr>
      <vt:lpstr>Timeline of major trends  and events (1750-2100)</vt:lpstr>
      <vt:lpstr>Timeline of major trends  and events (1750-2100)</vt:lpstr>
      <vt:lpstr>Презентация PowerPoint</vt:lpstr>
      <vt:lpstr>Презентация PowerPoint</vt:lpstr>
      <vt:lpstr>Таймлайни в медіа</vt:lpstr>
      <vt:lpstr>Таймлайни в медіа</vt:lpstr>
      <vt:lpstr>Презентация PowerPoint</vt:lpstr>
      <vt:lpstr>Презентация PowerPoint</vt:lpstr>
      <vt:lpstr>Мультимедійні таймлайни: переваги</vt:lpstr>
      <vt:lpstr>Етапи роботи над таймлайном</vt:lpstr>
      <vt:lpstr>Ідея: що і як показуємо</vt:lpstr>
      <vt:lpstr>Ідея: що і як показуємо.  Питання для перевірки</vt:lpstr>
      <vt:lpstr>Вибір часових точок  або діапазонів</vt:lpstr>
      <vt:lpstr>Підготовка контенту</vt:lpstr>
      <vt:lpstr>Підготовка контенту</vt:lpstr>
      <vt:lpstr>Вибір платформи</vt:lpstr>
      <vt:lpstr>Вибір платформи: Tiki-toki</vt:lpstr>
      <vt:lpstr>Вибір платформи: Timetoast</vt:lpstr>
      <vt:lpstr>timetoast.com</vt:lpstr>
      <vt:lpstr>Таймлайн. timetoast.com</vt:lpstr>
      <vt:lpstr>Таймлайн. timetoast.com</vt:lpstr>
      <vt:lpstr>Таймлайн. timetoast.com</vt:lpstr>
      <vt:lpstr>Timeline JS На основі Google spreadsheet</vt:lpstr>
      <vt:lpstr>Таймлайн. Timeline JS</vt:lpstr>
      <vt:lpstr>Timeline JS</vt:lpstr>
      <vt:lpstr>Timeline JS. Отримуємо шаблон таблиці</vt:lpstr>
      <vt:lpstr>Timeline JS. Отримуємо шаблон таблиці</vt:lpstr>
      <vt:lpstr>Timeline JS. Отримуємо шаблон таблиці</vt:lpstr>
      <vt:lpstr>Timeline JS. Отримуємо шаблон таблиці</vt:lpstr>
      <vt:lpstr>Timeline JS. Отримуємо шаблон таблиці</vt:lpstr>
      <vt:lpstr>Список подій у Google Spreadsheet</vt:lpstr>
      <vt:lpstr>Timeline JS. Отримуємо шаблон таблиці</vt:lpstr>
      <vt:lpstr>Дата початку/закінчення події</vt:lpstr>
      <vt:lpstr>Заголовок і текст слайду</vt:lpstr>
      <vt:lpstr>Медіа, посилання, підпис, прев’ю</vt:lpstr>
      <vt:lpstr>Список подій у Google Spreadsheet. Медіа</vt:lpstr>
      <vt:lpstr>Тип слайду, група, фон</vt:lpstr>
      <vt:lpstr>Зображення: посилання або embed-код</vt:lpstr>
      <vt:lpstr>Google карта: посилання</vt:lpstr>
      <vt:lpstr>Опублікувати в інтернеті</vt:lpstr>
      <vt:lpstr>Редагуємо налаштування</vt:lpstr>
      <vt:lpstr>Отримуємо лінк і embed-код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 писать для интернета. Советы редактора</dc:title>
  <dc:creator>Olga</dc:creator>
  <cp:lastModifiedBy>Admin</cp:lastModifiedBy>
  <cp:revision>512</cp:revision>
  <dcterms:created xsi:type="dcterms:W3CDTF">2014-07-12T21:26:58Z</dcterms:created>
  <dcterms:modified xsi:type="dcterms:W3CDTF">2017-08-15T09:44:11Z</dcterms:modified>
</cp:coreProperties>
</file>